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Now" charset="1" panose="00000500000000000000"/>
      <p:regular r:id="rId29"/>
    </p:embeddedFont>
    <p:embeddedFont>
      <p:font typeface="Ovo" charset="1" panose="02020502070400060406"/>
      <p:regular r:id="rId30"/>
    </p:embeddedFont>
    <p:embeddedFont>
      <p:font typeface="Now Bold" charset="1" panose="00000800000000000000"/>
      <p:regular r:id="rId31"/>
    </p:embeddedFont>
    <p:embeddedFont>
      <p:font typeface="Canva Sans" charset="1" panose="020B05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notesMasters/notesMaster1.xml" Type="http://schemas.openxmlformats.org/officeDocument/2006/relationships/notesMaster"/><Relationship Id="rId34" Target="theme/theme2.xml" Type="http://schemas.openxmlformats.org/officeDocument/2006/relationships/theme"/><Relationship Id="rId35" Target="notesSlides/notesSlide1.xml" Type="http://schemas.openxmlformats.org/officeDocument/2006/relationships/notesSlide"/><Relationship Id="rId36" Target="notesSlides/notesSlide2.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Change the experimental discrepancy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0.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5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42975"/>
            <a:ext cx="2665839" cy="378485"/>
          </a:xfrm>
          <a:prstGeom prst="rect">
            <a:avLst/>
          </a:prstGeom>
        </p:spPr>
        <p:txBody>
          <a:bodyPr anchor="t" rtlCol="false" tIns="0" lIns="0" bIns="0" rIns="0">
            <a:spAutoFit/>
          </a:bodyPr>
          <a:lstStyle/>
          <a:p>
            <a:pPr algn="ctr">
              <a:lnSpc>
                <a:spcPts val="2763"/>
              </a:lnSpc>
            </a:pPr>
            <a:r>
              <a:rPr lang="en-US" sz="1974" spc="38">
                <a:solidFill>
                  <a:srgbClr val="FFFFFF"/>
                </a:solidFill>
                <a:latin typeface="Now"/>
                <a:ea typeface="Now"/>
                <a:cs typeface="Now"/>
                <a:sym typeface="Now"/>
              </a:rPr>
              <a:t>Thynk Unlimited</a:t>
            </a:r>
          </a:p>
        </p:txBody>
      </p:sp>
      <p:sp>
        <p:nvSpPr>
          <p:cNvPr name="TextBox 3" id="3"/>
          <p:cNvSpPr txBox="true"/>
          <p:nvPr/>
        </p:nvSpPr>
        <p:spPr>
          <a:xfrm rot="0">
            <a:off x="2114494" y="3221223"/>
            <a:ext cx="13165206" cy="2457524"/>
          </a:xfrm>
          <a:prstGeom prst="rect">
            <a:avLst/>
          </a:prstGeom>
        </p:spPr>
        <p:txBody>
          <a:bodyPr anchor="t" rtlCol="false" tIns="0" lIns="0" bIns="0" rIns="0">
            <a:spAutoFit/>
          </a:bodyPr>
          <a:lstStyle/>
          <a:p>
            <a:pPr algn="ctr">
              <a:lnSpc>
                <a:spcPts val="6480"/>
              </a:lnSpc>
            </a:pPr>
            <a:r>
              <a:rPr lang="en-US" sz="5400">
                <a:solidFill>
                  <a:srgbClr val="000000"/>
                </a:solidFill>
                <a:latin typeface="Ovo"/>
                <a:ea typeface="Ovo"/>
                <a:cs typeface="Ovo"/>
                <a:sym typeface="Ovo"/>
              </a:rPr>
              <a:t>The effect of Cosmological parameters on inferring the Chirp Mass from Gravitational Wave Data</a:t>
            </a:r>
          </a:p>
        </p:txBody>
      </p:sp>
      <p:sp>
        <p:nvSpPr>
          <p:cNvPr name="Freeform 4" id="4"/>
          <p:cNvSpPr/>
          <p:nvPr/>
        </p:nvSpPr>
        <p:spPr>
          <a:xfrm flipH="false" flipV="false" rot="0">
            <a:off x="-334316" y="6425824"/>
            <a:ext cx="1363016" cy="4668669"/>
          </a:xfrm>
          <a:custGeom>
            <a:avLst/>
            <a:gdLst/>
            <a:ahLst/>
            <a:cxnLst/>
            <a:rect r="r" b="b" t="t" l="l"/>
            <a:pathLst>
              <a:path h="4668669" w="1363016">
                <a:moveTo>
                  <a:pt x="0" y="0"/>
                </a:moveTo>
                <a:lnTo>
                  <a:pt x="1363016" y="0"/>
                </a:lnTo>
                <a:lnTo>
                  <a:pt x="1363016" y="4668669"/>
                </a:lnTo>
                <a:lnTo>
                  <a:pt x="0" y="4668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064337" y="6384638"/>
            <a:ext cx="2665839" cy="520789"/>
          </a:xfrm>
          <a:prstGeom prst="rect">
            <a:avLst/>
          </a:prstGeom>
        </p:spPr>
        <p:txBody>
          <a:bodyPr anchor="t" rtlCol="false" tIns="0" lIns="0" bIns="0" rIns="0">
            <a:spAutoFit/>
          </a:bodyPr>
          <a:lstStyle/>
          <a:p>
            <a:pPr algn="ctr">
              <a:lnSpc>
                <a:spcPts val="3846"/>
              </a:lnSpc>
            </a:pPr>
            <a:r>
              <a:rPr lang="en-US" b="true" sz="2747" spc="54">
                <a:solidFill>
                  <a:srgbClr val="FFFFFF"/>
                </a:solidFill>
                <a:latin typeface="Now Bold"/>
                <a:ea typeface="Now Bold"/>
                <a:cs typeface="Now Bold"/>
                <a:sym typeface="Now Bold"/>
              </a:rPr>
              <a:t>Read More</a:t>
            </a:r>
          </a:p>
        </p:txBody>
      </p:sp>
      <p:sp>
        <p:nvSpPr>
          <p:cNvPr name="TextBox 6" id="6"/>
          <p:cNvSpPr txBox="true"/>
          <p:nvPr/>
        </p:nvSpPr>
        <p:spPr>
          <a:xfrm rot="0">
            <a:off x="4130040" y="6471544"/>
            <a:ext cx="9134114" cy="1676301"/>
          </a:xfrm>
          <a:prstGeom prst="rect">
            <a:avLst/>
          </a:prstGeom>
        </p:spPr>
        <p:txBody>
          <a:bodyPr anchor="t" rtlCol="false" tIns="0" lIns="0" bIns="0" rIns="0">
            <a:spAutoFit/>
          </a:bodyPr>
          <a:lstStyle/>
          <a:p>
            <a:pPr algn="ctr">
              <a:lnSpc>
                <a:spcPts val="3359"/>
              </a:lnSpc>
            </a:pPr>
            <a:r>
              <a:rPr lang="en-US" sz="2799">
                <a:solidFill>
                  <a:srgbClr val="000000"/>
                </a:solidFill>
                <a:latin typeface="Ovo"/>
                <a:ea typeface="Ovo"/>
                <a:cs typeface="Ovo"/>
                <a:sym typeface="Ovo"/>
              </a:rPr>
              <a:t>Raghad Rashed</a:t>
            </a:r>
          </a:p>
          <a:p>
            <a:pPr algn="ctr">
              <a:lnSpc>
                <a:spcPts val="3359"/>
              </a:lnSpc>
            </a:pPr>
            <a:r>
              <a:rPr lang="en-US" sz="2799">
                <a:solidFill>
                  <a:srgbClr val="000000"/>
                </a:solidFill>
                <a:latin typeface="Ovo"/>
                <a:ea typeface="Ovo"/>
                <a:cs typeface="Ovo"/>
                <a:sym typeface="Ovo"/>
              </a:rPr>
              <a:t>Supervised by: Dr. Walid Azzam</a:t>
            </a:r>
          </a:p>
          <a:p>
            <a:pPr algn="ctr">
              <a:lnSpc>
                <a:spcPts val="3359"/>
              </a:lnSpc>
            </a:pPr>
            <a:r>
              <a:rPr lang="en-US" sz="2799">
                <a:solidFill>
                  <a:srgbClr val="000000"/>
                </a:solidFill>
                <a:latin typeface="Ovo"/>
                <a:ea typeface="Ovo"/>
                <a:cs typeface="Ovo"/>
                <a:sym typeface="Ovo"/>
              </a:rPr>
              <a:t>University of Bahrain, Department of Physics</a:t>
            </a:r>
          </a:p>
          <a:p>
            <a:pPr algn="ctr">
              <a:lnSpc>
                <a:spcPts val="3359"/>
              </a:lnSpc>
            </a:pPr>
            <a:r>
              <a:rPr lang="en-US" sz="2799">
                <a:solidFill>
                  <a:srgbClr val="000000"/>
                </a:solidFill>
                <a:latin typeface="Ovo"/>
                <a:ea typeface="Ovo"/>
                <a:cs typeface="Ovo"/>
                <a:sym typeface="Ovo"/>
              </a:rPr>
              <a:t>December 2024</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78395" y="4685211"/>
            <a:ext cx="5103859" cy="2256760"/>
          </a:xfrm>
          <a:custGeom>
            <a:avLst/>
            <a:gdLst/>
            <a:ahLst/>
            <a:cxnLst/>
            <a:rect r="r" b="b" t="t" l="l"/>
            <a:pathLst>
              <a:path h="2256760" w="5103859">
                <a:moveTo>
                  <a:pt x="0" y="0"/>
                </a:moveTo>
                <a:lnTo>
                  <a:pt x="5103859" y="0"/>
                </a:lnTo>
                <a:lnTo>
                  <a:pt x="5103859" y="2256759"/>
                </a:lnTo>
                <a:lnTo>
                  <a:pt x="0" y="2256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825296" y="4685211"/>
            <a:ext cx="5103859" cy="2256760"/>
          </a:xfrm>
          <a:custGeom>
            <a:avLst/>
            <a:gdLst/>
            <a:ahLst/>
            <a:cxnLst/>
            <a:rect r="r" b="b" t="t" l="l"/>
            <a:pathLst>
              <a:path h="2256760" w="5103859">
                <a:moveTo>
                  <a:pt x="0" y="0"/>
                </a:moveTo>
                <a:lnTo>
                  <a:pt x="5103859" y="0"/>
                </a:lnTo>
                <a:lnTo>
                  <a:pt x="5103859" y="2256759"/>
                </a:lnTo>
                <a:lnTo>
                  <a:pt x="0" y="22567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86672" y="5673147"/>
            <a:ext cx="2549213" cy="1060622"/>
          </a:xfrm>
          <a:custGeom>
            <a:avLst/>
            <a:gdLst/>
            <a:ahLst/>
            <a:cxnLst/>
            <a:rect r="r" b="b" t="t" l="l"/>
            <a:pathLst>
              <a:path h="1060622" w="2549213">
                <a:moveTo>
                  <a:pt x="0" y="0"/>
                </a:moveTo>
                <a:lnTo>
                  <a:pt x="2549213" y="0"/>
                </a:lnTo>
                <a:lnTo>
                  <a:pt x="2549213" y="1060621"/>
                </a:lnTo>
                <a:lnTo>
                  <a:pt x="0" y="1060621"/>
                </a:lnTo>
                <a:lnTo>
                  <a:pt x="0" y="0"/>
                </a:lnTo>
                <a:close/>
              </a:path>
            </a:pathLst>
          </a:custGeom>
          <a:blipFill>
            <a:blip r:embed="rId4"/>
            <a:stretch>
              <a:fillRect l="0" t="0" r="0" b="0"/>
            </a:stretch>
          </a:blipFill>
        </p:spPr>
      </p:sp>
      <p:sp>
        <p:nvSpPr>
          <p:cNvPr name="Freeform 5" id="5"/>
          <p:cNvSpPr/>
          <p:nvPr/>
        </p:nvSpPr>
        <p:spPr>
          <a:xfrm flipH="false" flipV="false" rot="0">
            <a:off x="13278167" y="5773185"/>
            <a:ext cx="2830334" cy="884479"/>
          </a:xfrm>
          <a:custGeom>
            <a:avLst/>
            <a:gdLst/>
            <a:ahLst/>
            <a:cxnLst/>
            <a:rect r="r" b="b" t="t" l="l"/>
            <a:pathLst>
              <a:path h="884479" w="2830334">
                <a:moveTo>
                  <a:pt x="0" y="0"/>
                </a:moveTo>
                <a:lnTo>
                  <a:pt x="2830333" y="0"/>
                </a:lnTo>
                <a:lnTo>
                  <a:pt x="2830333" y="884479"/>
                </a:lnTo>
                <a:lnTo>
                  <a:pt x="0" y="884479"/>
                </a:lnTo>
                <a:lnTo>
                  <a:pt x="0" y="0"/>
                </a:lnTo>
                <a:close/>
              </a:path>
            </a:pathLst>
          </a:custGeom>
          <a:blipFill>
            <a:blip r:embed="rId5"/>
            <a:stretch>
              <a:fillRect l="0" t="0" r="0" b="0"/>
            </a:stretch>
          </a:blipFill>
        </p:spPr>
      </p:sp>
      <p:sp>
        <p:nvSpPr>
          <p:cNvPr name="Freeform 6" id="6"/>
          <p:cNvSpPr/>
          <p:nvPr/>
        </p:nvSpPr>
        <p:spPr>
          <a:xfrm flipH="false" flipV="false" rot="0">
            <a:off x="843687" y="5968421"/>
            <a:ext cx="6736724" cy="724198"/>
          </a:xfrm>
          <a:custGeom>
            <a:avLst/>
            <a:gdLst/>
            <a:ahLst/>
            <a:cxnLst/>
            <a:rect r="r" b="b" t="t" l="l"/>
            <a:pathLst>
              <a:path h="724198" w="6736724">
                <a:moveTo>
                  <a:pt x="0" y="0"/>
                </a:moveTo>
                <a:lnTo>
                  <a:pt x="6736723" y="0"/>
                </a:lnTo>
                <a:lnTo>
                  <a:pt x="6736723" y="724198"/>
                </a:lnTo>
                <a:lnTo>
                  <a:pt x="0" y="724198"/>
                </a:lnTo>
                <a:lnTo>
                  <a:pt x="0" y="0"/>
                </a:lnTo>
                <a:close/>
              </a:path>
            </a:pathLst>
          </a:custGeom>
          <a:blipFill>
            <a:blip r:embed="rId6"/>
            <a:stretch>
              <a:fillRect l="0" t="0" r="0" b="0"/>
            </a:stretch>
          </a:blipFill>
        </p:spPr>
      </p:sp>
      <p:sp>
        <p:nvSpPr>
          <p:cNvPr name="TextBox 7" id="7"/>
          <p:cNvSpPr txBox="true"/>
          <p:nvPr/>
        </p:nvSpPr>
        <p:spPr>
          <a:xfrm rot="0">
            <a:off x="7836311" y="2900192"/>
            <a:ext cx="3988986" cy="2422644"/>
          </a:xfrm>
          <a:prstGeom prst="rect">
            <a:avLst/>
          </a:prstGeom>
        </p:spPr>
        <p:txBody>
          <a:bodyPr anchor="t" rtlCol="false" tIns="0" lIns="0" bIns="0" rIns="0">
            <a:spAutoFit/>
          </a:bodyPr>
          <a:lstStyle/>
          <a:p>
            <a:pPr algn="ctr">
              <a:lnSpc>
                <a:spcPts val="2747"/>
              </a:lnSpc>
            </a:pPr>
            <a:r>
              <a:rPr lang="en-US" sz="2747" spc="52">
                <a:solidFill>
                  <a:srgbClr val="000000"/>
                </a:solidFill>
                <a:latin typeface="Ovo"/>
                <a:ea typeface="Ovo"/>
                <a:cs typeface="Ovo"/>
                <a:sym typeface="Ovo"/>
              </a:rPr>
              <a:t> The observed frequency is redshifted by the factor 1+z,</a:t>
            </a:r>
          </a:p>
          <a:p>
            <a:pPr algn="ctr">
              <a:lnSpc>
                <a:spcPts val="2747"/>
              </a:lnSpc>
            </a:pPr>
          </a:p>
          <a:p>
            <a:pPr algn="ctr">
              <a:lnSpc>
                <a:spcPts val="2747"/>
              </a:lnSpc>
              <a:spcBef>
                <a:spcPct val="0"/>
              </a:spcBef>
            </a:pPr>
            <a:r>
              <a:rPr lang="en-US" sz="2747" spc="54">
                <a:solidFill>
                  <a:srgbClr val="000000"/>
                </a:solidFill>
                <a:latin typeface="Ovo"/>
                <a:ea typeface="Ovo"/>
                <a:cs typeface="Ovo"/>
                <a:sym typeface="Ovo"/>
              </a:rPr>
              <a:t>The GWs signales apppears to have “lower frequency”</a:t>
            </a:r>
          </a:p>
        </p:txBody>
      </p:sp>
      <p:sp>
        <p:nvSpPr>
          <p:cNvPr name="TextBox 8" id="8"/>
          <p:cNvSpPr txBox="true"/>
          <p:nvPr/>
        </p:nvSpPr>
        <p:spPr>
          <a:xfrm rot="0">
            <a:off x="12695558" y="3211253"/>
            <a:ext cx="4233597" cy="1473958"/>
          </a:xfrm>
          <a:prstGeom prst="rect">
            <a:avLst/>
          </a:prstGeom>
        </p:spPr>
        <p:txBody>
          <a:bodyPr anchor="t" rtlCol="false" tIns="0" lIns="0" bIns="0" rIns="0">
            <a:spAutoFit/>
          </a:bodyPr>
          <a:lstStyle/>
          <a:p>
            <a:pPr algn="ctr">
              <a:lnSpc>
                <a:spcPts val="2912"/>
              </a:lnSpc>
            </a:pPr>
            <a:r>
              <a:rPr lang="en-US" sz="2912" spc="55">
                <a:solidFill>
                  <a:srgbClr val="000000"/>
                </a:solidFill>
                <a:latin typeface="Ovo"/>
                <a:ea typeface="Ovo"/>
                <a:cs typeface="Ovo"/>
                <a:sym typeface="Ovo"/>
              </a:rPr>
              <a:t>The chirp directed inferred from the data is not the “source mass”</a:t>
            </a:r>
          </a:p>
          <a:p>
            <a:pPr algn="ctr">
              <a:lnSpc>
                <a:spcPts val="2912"/>
              </a:lnSpc>
              <a:spcBef>
                <a:spcPct val="0"/>
              </a:spcBef>
            </a:pPr>
            <a:r>
              <a:rPr lang="en-US" sz="2912" spc="58">
                <a:solidFill>
                  <a:srgbClr val="000000"/>
                </a:solidFill>
                <a:latin typeface="Ovo"/>
                <a:ea typeface="Ovo"/>
                <a:cs typeface="Ovo"/>
                <a:sym typeface="Ovo"/>
              </a:rPr>
              <a:t>we need to correct it !</a:t>
            </a:r>
          </a:p>
        </p:txBody>
      </p:sp>
      <p:sp>
        <p:nvSpPr>
          <p:cNvPr name="TextBox 9" id="9"/>
          <p:cNvSpPr txBox="true"/>
          <p:nvPr/>
        </p:nvSpPr>
        <p:spPr>
          <a:xfrm rot="0">
            <a:off x="1458870" y="2627861"/>
            <a:ext cx="4452750" cy="2957780"/>
          </a:xfrm>
          <a:prstGeom prst="rect">
            <a:avLst/>
          </a:prstGeom>
        </p:spPr>
        <p:txBody>
          <a:bodyPr anchor="t" rtlCol="false" tIns="0" lIns="0" bIns="0" rIns="0">
            <a:spAutoFit/>
          </a:bodyPr>
          <a:lstStyle/>
          <a:p>
            <a:pPr algn="ctr">
              <a:lnSpc>
                <a:spcPts val="2599"/>
              </a:lnSpc>
            </a:pPr>
            <a:r>
              <a:rPr lang="en-US" sz="2599" spc="49">
                <a:solidFill>
                  <a:srgbClr val="000000"/>
                </a:solidFill>
                <a:latin typeface="Ovo"/>
                <a:ea typeface="Ovo"/>
                <a:cs typeface="Ovo"/>
                <a:sym typeface="Ovo"/>
              </a:rPr>
              <a:t>The Fried mann–Robertson–Walkermetric(FRW):</a:t>
            </a:r>
          </a:p>
          <a:p>
            <a:pPr algn="ctr">
              <a:lnSpc>
                <a:spcPts val="2299"/>
              </a:lnSpc>
            </a:pPr>
          </a:p>
          <a:p>
            <a:pPr algn="ctr">
              <a:lnSpc>
                <a:spcPts val="2299"/>
              </a:lnSpc>
            </a:pPr>
            <a:r>
              <a:rPr lang="en-US" sz="2299" spc="43">
                <a:solidFill>
                  <a:srgbClr val="000000"/>
                </a:solidFill>
                <a:latin typeface="Ovo"/>
                <a:ea typeface="Ovo"/>
                <a:cs typeface="Ovo"/>
                <a:sym typeface="Ovo"/>
              </a:rPr>
              <a:t>The universe is "isotropic and homogeneous" , the "metric" is the main quantity that can describe the geometry of the universe on the Gpc scale</a:t>
            </a:r>
          </a:p>
          <a:p>
            <a:pPr algn="ctr">
              <a:lnSpc>
                <a:spcPts val="2299"/>
              </a:lnSpc>
            </a:pPr>
          </a:p>
          <a:p>
            <a:pPr algn="ctr">
              <a:lnSpc>
                <a:spcPts val="2299"/>
              </a:lnSpc>
              <a:spcBef>
                <a:spcPct val="0"/>
              </a:spcBef>
            </a:pPr>
            <a:r>
              <a:rPr lang="en-US" sz="2299" spc="45">
                <a:solidFill>
                  <a:srgbClr val="000000"/>
                </a:solidFill>
                <a:latin typeface="Ovo"/>
                <a:ea typeface="Ovo"/>
                <a:cs typeface="Ovo"/>
                <a:sym typeface="Ovo"/>
              </a:rPr>
              <a:t>(Maggiore, 2018):</a:t>
            </a:r>
          </a:p>
        </p:txBody>
      </p:sp>
      <p:sp>
        <p:nvSpPr>
          <p:cNvPr name="TextBox 10" id="10"/>
          <p:cNvSpPr txBox="true"/>
          <p:nvPr/>
        </p:nvSpPr>
        <p:spPr>
          <a:xfrm rot="0">
            <a:off x="5451054" y="805350"/>
            <a:ext cx="6647284" cy="503851"/>
          </a:xfrm>
          <a:prstGeom prst="rect">
            <a:avLst/>
          </a:prstGeom>
        </p:spPr>
        <p:txBody>
          <a:bodyPr anchor="t" rtlCol="false" tIns="0" lIns="0" bIns="0" rIns="0">
            <a:spAutoFit/>
          </a:bodyPr>
          <a:lstStyle/>
          <a:p>
            <a:pPr algn="ctr">
              <a:lnSpc>
                <a:spcPts val="3712"/>
              </a:lnSpc>
              <a:spcBef>
                <a:spcPct val="0"/>
              </a:spcBef>
            </a:pPr>
            <a:r>
              <a:rPr lang="en-US" sz="3712" spc="74">
                <a:solidFill>
                  <a:srgbClr val="000000"/>
                </a:solidFill>
                <a:latin typeface="Ovo"/>
                <a:ea typeface="Ovo"/>
                <a:cs typeface="Ovo"/>
                <a:sym typeface="Ovo"/>
              </a:rPr>
              <a:t>Detector frame - Source frame </a:t>
            </a:r>
          </a:p>
        </p:txBody>
      </p:sp>
      <p:sp>
        <p:nvSpPr>
          <p:cNvPr name="Freeform 11" id="11"/>
          <p:cNvSpPr/>
          <p:nvPr/>
        </p:nvSpPr>
        <p:spPr>
          <a:xfrm flipH="false" flipV="false" rot="0">
            <a:off x="16577792" y="-1586135"/>
            <a:ext cx="1363016" cy="4668669"/>
          </a:xfrm>
          <a:custGeom>
            <a:avLst/>
            <a:gdLst/>
            <a:ahLst/>
            <a:cxnLst/>
            <a:rect r="r" b="b" t="t" l="l"/>
            <a:pathLst>
              <a:path h="4668669" w="1363016">
                <a:moveTo>
                  <a:pt x="0" y="0"/>
                </a:moveTo>
                <a:lnTo>
                  <a:pt x="1363016" y="0"/>
                </a:lnTo>
                <a:lnTo>
                  <a:pt x="1363016" y="4668669"/>
                </a:lnTo>
                <a:lnTo>
                  <a:pt x="0" y="46686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5400000">
            <a:off x="13053851" y="1093700"/>
            <a:ext cx="8534722" cy="824247"/>
          </a:xfrm>
          <a:prstGeom prst="rect">
            <a:avLst/>
          </a:prstGeom>
        </p:spPr>
        <p:txBody>
          <a:bodyPr anchor="t" rtlCol="false" tIns="0" lIns="0" bIns="0" rIns="0">
            <a:spAutoFit/>
          </a:bodyPr>
          <a:lstStyle/>
          <a:p>
            <a:pPr algn="ctr">
              <a:lnSpc>
                <a:spcPts val="6196"/>
              </a:lnSpc>
            </a:pPr>
            <a:r>
              <a:rPr lang="en-US" sz="6259" spc="-156">
                <a:solidFill>
                  <a:srgbClr val="F35C3E"/>
                </a:solidFill>
                <a:latin typeface="Ovo"/>
                <a:ea typeface="Ovo"/>
                <a:cs typeface="Ovo"/>
                <a:sym typeface="Ovo"/>
              </a:rPr>
              <a:t>Theory</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12897" y="-1076340"/>
            <a:ext cx="1363016" cy="4668669"/>
          </a:xfrm>
          <a:custGeom>
            <a:avLst/>
            <a:gdLst/>
            <a:ahLst/>
            <a:cxnLst/>
            <a:rect r="r" b="b" t="t" l="l"/>
            <a:pathLst>
              <a:path h="4668669" w="1363016">
                <a:moveTo>
                  <a:pt x="0" y="0"/>
                </a:moveTo>
                <a:lnTo>
                  <a:pt x="1363016" y="0"/>
                </a:lnTo>
                <a:lnTo>
                  <a:pt x="1363016" y="4668669"/>
                </a:lnTo>
                <a:lnTo>
                  <a:pt x="0" y="4668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60868" y="8051688"/>
            <a:ext cx="8328100" cy="1803258"/>
          </a:xfrm>
          <a:custGeom>
            <a:avLst/>
            <a:gdLst/>
            <a:ahLst/>
            <a:cxnLst/>
            <a:rect r="r" b="b" t="t" l="l"/>
            <a:pathLst>
              <a:path h="1803258" w="8328100">
                <a:moveTo>
                  <a:pt x="0" y="0"/>
                </a:moveTo>
                <a:lnTo>
                  <a:pt x="8328099" y="0"/>
                </a:lnTo>
                <a:lnTo>
                  <a:pt x="8328099" y="1803258"/>
                </a:lnTo>
                <a:lnTo>
                  <a:pt x="0" y="1803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descr="A black background with a black square  Description automatically generated with medium confidence"/>
          <p:cNvSpPr/>
          <p:nvPr/>
        </p:nvSpPr>
        <p:spPr>
          <a:xfrm flipH="false" flipV="false" rot="0">
            <a:off x="5948432" y="4644643"/>
            <a:ext cx="6168730" cy="1038687"/>
          </a:xfrm>
          <a:custGeom>
            <a:avLst/>
            <a:gdLst/>
            <a:ahLst/>
            <a:cxnLst/>
            <a:rect r="r" b="b" t="t" l="l"/>
            <a:pathLst>
              <a:path h="1038687" w="6168730">
                <a:moveTo>
                  <a:pt x="0" y="0"/>
                </a:moveTo>
                <a:lnTo>
                  <a:pt x="6168730" y="0"/>
                </a:lnTo>
                <a:lnTo>
                  <a:pt x="6168730" y="1038687"/>
                </a:lnTo>
                <a:lnTo>
                  <a:pt x="0" y="1038687"/>
                </a:lnTo>
                <a:lnTo>
                  <a:pt x="0" y="0"/>
                </a:lnTo>
                <a:close/>
              </a:path>
            </a:pathLst>
          </a:custGeom>
          <a:blipFill>
            <a:blip r:embed="rId6"/>
            <a:stretch>
              <a:fillRect l="0" t="0" r="0" b="0"/>
            </a:stretch>
          </a:blipFill>
        </p:spPr>
      </p:sp>
      <p:sp>
        <p:nvSpPr>
          <p:cNvPr name="Freeform 5" id="5"/>
          <p:cNvSpPr/>
          <p:nvPr/>
        </p:nvSpPr>
        <p:spPr>
          <a:xfrm flipH="false" flipV="false" rot="0">
            <a:off x="1327338" y="3767429"/>
            <a:ext cx="3056836" cy="3056836"/>
          </a:xfrm>
          <a:custGeom>
            <a:avLst/>
            <a:gdLst/>
            <a:ahLst/>
            <a:cxnLst/>
            <a:rect r="r" b="b" t="t" l="l"/>
            <a:pathLst>
              <a:path h="3056836" w="3056836">
                <a:moveTo>
                  <a:pt x="0" y="0"/>
                </a:moveTo>
                <a:lnTo>
                  <a:pt x="3056836" y="0"/>
                </a:lnTo>
                <a:lnTo>
                  <a:pt x="3056836" y="3056836"/>
                </a:lnTo>
                <a:lnTo>
                  <a:pt x="0" y="3056836"/>
                </a:lnTo>
                <a:lnTo>
                  <a:pt x="0" y="0"/>
                </a:lnTo>
                <a:close/>
              </a:path>
            </a:pathLst>
          </a:custGeom>
          <a:blipFill>
            <a:blip r:embed="rId7"/>
            <a:stretch>
              <a:fillRect l="0" t="0" r="0" b="0"/>
            </a:stretch>
          </a:blipFill>
          <a:ln w="28575" cap="sq">
            <a:solidFill>
              <a:srgbClr val="000000"/>
            </a:solidFill>
            <a:prstDash val="lgDash"/>
            <a:miter/>
          </a:ln>
        </p:spPr>
      </p:sp>
      <p:sp>
        <p:nvSpPr>
          <p:cNvPr name="Freeform 6" id="6"/>
          <p:cNvSpPr/>
          <p:nvPr/>
        </p:nvSpPr>
        <p:spPr>
          <a:xfrm flipH="false" flipV="false" rot="0">
            <a:off x="5477218" y="3548324"/>
            <a:ext cx="7899452" cy="3075296"/>
          </a:xfrm>
          <a:custGeom>
            <a:avLst/>
            <a:gdLst/>
            <a:ahLst/>
            <a:cxnLst/>
            <a:rect r="r" b="b" t="t" l="l"/>
            <a:pathLst>
              <a:path h="3075296" w="7899452">
                <a:moveTo>
                  <a:pt x="0" y="0"/>
                </a:moveTo>
                <a:lnTo>
                  <a:pt x="7899453" y="0"/>
                </a:lnTo>
                <a:lnTo>
                  <a:pt x="7899453" y="3075296"/>
                </a:lnTo>
                <a:lnTo>
                  <a:pt x="0" y="3075296"/>
                </a:lnTo>
                <a:lnTo>
                  <a:pt x="0" y="0"/>
                </a:lnTo>
                <a:close/>
              </a:path>
            </a:pathLst>
          </a:custGeom>
          <a:blipFill>
            <a:blip r:embed="rId8">
              <a:extLst>
                <a:ext uri="{96DAC541-7B7A-43D3-8B79-37D633B846F1}">
                  <asvg:svgBlip xmlns:asvg="http://schemas.microsoft.com/office/drawing/2016/SVG/main" r:embed="rId9"/>
                </a:ext>
              </a:extLst>
            </a:blip>
            <a:stretch>
              <a:fillRect l="-27577" t="-44900" r="0" b="0"/>
            </a:stretch>
          </a:blipFill>
        </p:spPr>
      </p:sp>
      <p:sp>
        <p:nvSpPr>
          <p:cNvPr name="TextBox 7" id="7"/>
          <p:cNvSpPr txBox="true"/>
          <p:nvPr/>
        </p:nvSpPr>
        <p:spPr>
          <a:xfrm rot="0">
            <a:off x="1028700" y="942975"/>
            <a:ext cx="2665839" cy="378485"/>
          </a:xfrm>
          <a:prstGeom prst="rect">
            <a:avLst/>
          </a:prstGeom>
        </p:spPr>
        <p:txBody>
          <a:bodyPr anchor="t" rtlCol="false" tIns="0" lIns="0" bIns="0" rIns="0">
            <a:spAutoFit/>
          </a:bodyPr>
          <a:lstStyle/>
          <a:p>
            <a:pPr algn="ctr">
              <a:lnSpc>
                <a:spcPts val="2763"/>
              </a:lnSpc>
            </a:pPr>
            <a:r>
              <a:rPr lang="en-US" sz="1974" spc="38">
                <a:solidFill>
                  <a:srgbClr val="FFFFFF"/>
                </a:solidFill>
                <a:latin typeface="Now"/>
                <a:ea typeface="Now"/>
                <a:cs typeface="Now"/>
                <a:sym typeface="Now"/>
              </a:rPr>
              <a:t>Thynk Unlimited</a:t>
            </a:r>
          </a:p>
        </p:txBody>
      </p:sp>
      <p:sp>
        <p:nvSpPr>
          <p:cNvPr name="TextBox 8" id="8"/>
          <p:cNvSpPr txBox="true"/>
          <p:nvPr/>
        </p:nvSpPr>
        <p:spPr>
          <a:xfrm rot="0">
            <a:off x="4876639" y="1190625"/>
            <a:ext cx="8534722" cy="2134795"/>
          </a:xfrm>
          <a:prstGeom prst="rect">
            <a:avLst/>
          </a:prstGeom>
        </p:spPr>
        <p:txBody>
          <a:bodyPr anchor="t" rtlCol="false" tIns="0" lIns="0" bIns="0" rIns="0">
            <a:spAutoFit/>
          </a:bodyPr>
          <a:lstStyle/>
          <a:p>
            <a:pPr algn="ctr" rtl="true">
              <a:lnSpc>
                <a:spcPts val="8175"/>
              </a:lnSpc>
            </a:pPr>
            <a:r>
              <a:rPr lang="en-US" sz="8259" spc="-206">
                <a:solidFill>
                  <a:srgbClr val="000000"/>
                </a:solidFill>
                <a:latin typeface="Ovo"/>
                <a:ea typeface="Ovo"/>
                <a:cs typeface="Ovo"/>
                <a:sym typeface="Ovo"/>
              </a:rPr>
              <a:t>How do we actually get the redshift</a:t>
            </a:r>
          </a:p>
        </p:txBody>
      </p:sp>
      <p:sp>
        <p:nvSpPr>
          <p:cNvPr name="TextBox 9" id="9"/>
          <p:cNvSpPr txBox="true"/>
          <p:nvPr/>
        </p:nvSpPr>
        <p:spPr>
          <a:xfrm rot="0">
            <a:off x="1603182" y="2724278"/>
            <a:ext cx="11292542" cy="824046"/>
          </a:xfrm>
          <a:prstGeom prst="rect">
            <a:avLst/>
          </a:prstGeom>
        </p:spPr>
        <p:txBody>
          <a:bodyPr anchor="t" rtlCol="false" tIns="0" lIns="0" bIns="0" rIns="0">
            <a:spAutoFit/>
          </a:bodyPr>
          <a:lstStyle/>
          <a:p>
            <a:pPr algn="l">
              <a:lnSpc>
                <a:spcPts val="6193"/>
              </a:lnSpc>
            </a:pPr>
            <a:r>
              <a:rPr lang="en-US" sz="6255" spc="-155">
                <a:solidFill>
                  <a:srgbClr val="000000"/>
                </a:solidFill>
                <a:latin typeface="Ovo"/>
                <a:ea typeface="Ovo"/>
                <a:cs typeface="Ovo"/>
                <a:sym typeface="Ovo"/>
              </a:rPr>
              <a:t>Input: DL</a:t>
            </a:r>
          </a:p>
        </p:txBody>
      </p:sp>
      <p:sp>
        <p:nvSpPr>
          <p:cNvPr name="TextBox 10" id="10"/>
          <p:cNvSpPr txBox="true"/>
          <p:nvPr/>
        </p:nvSpPr>
        <p:spPr>
          <a:xfrm rot="0">
            <a:off x="12895724" y="3875518"/>
            <a:ext cx="11292542" cy="2026009"/>
          </a:xfrm>
          <a:prstGeom prst="rect">
            <a:avLst/>
          </a:prstGeom>
        </p:spPr>
        <p:txBody>
          <a:bodyPr anchor="t" rtlCol="false" tIns="0" lIns="0" bIns="0" rIns="0">
            <a:spAutoFit/>
          </a:bodyPr>
          <a:lstStyle/>
          <a:p>
            <a:pPr algn="l">
              <a:lnSpc>
                <a:spcPts val="5202"/>
              </a:lnSpc>
            </a:pPr>
            <a:r>
              <a:rPr lang="en-US" sz="5255" spc="-126">
                <a:solidFill>
                  <a:srgbClr val="000000"/>
                </a:solidFill>
                <a:latin typeface="Ovo"/>
                <a:ea typeface="Ovo"/>
                <a:cs typeface="Ovo"/>
                <a:sym typeface="Ovo"/>
              </a:rPr>
              <a:t>Assumed </a:t>
            </a:r>
          </a:p>
          <a:p>
            <a:pPr algn="l">
              <a:lnSpc>
                <a:spcPts val="5202"/>
              </a:lnSpc>
            </a:pPr>
            <a:r>
              <a:rPr lang="en-US" sz="5255" spc="-126">
                <a:solidFill>
                  <a:srgbClr val="000000"/>
                </a:solidFill>
                <a:latin typeface="Ovo"/>
                <a:ea typeface="Ovo"/>
                <a:cs typeface="Ovo"/>
                <a:sym typeface="Ovo"/>
              </a:rPr>
              <a:t>Cosmology</a:t>
            </a:r>
          </a:p>
          <a:p>
            <a:pPr algn="l">
              <a:lnSpc>
                <a:spcPts val="5202"/>
              </a:lnSpc>
            </a:pPr>
          </a:p>
        </p:txBody>
      </p:sp>
      <p:sp>
        <p:nvSpPr>
          <p:cNvPr name="TextBox 11" id="11"/>
          <p:cNvSpPr txBox="true"/>
          <p:nvPr/>
        </p:nvSpPr>
        <p:spPr>
          <a:xfrm rot="0">
            <a:off x="13028615" y="5558244"/>
            <a:ext cx="2698750" cy="1457503"/>
          </a:xfrm>
          <a:prstGeom prst="rect">
            <a:avLst/>
          </a:prstGeom>
        </p:spPr>
        <p:txBody>
          <a:bodyPr anchor="t" rtlCol="false" tIns="0" lIns="0" bIns="0" rIns="0">
            <a:spAutoFit/>
          </a:bodyPr>
          <a:lstStyle/>
          <a:p>
            <a:pPr algn="ctr">
              <a:lnSpc>
                <a:spcPts val="2256"/>
              </a:lnSpc>
            </a:pPr>
            <a:r>
              <a:rPr lang="en-US" sz="2256" spc="42">
                <a:solidFill>
                  <a:srgbClr val="000000"/>
                </a:solidFill>
                <a:latin typeface="Ovo"/>
                <a:ea typeface="Ovo"/>
                <a:cs typeface="Ovo"/>
                <a:sym typeface="Ovo"/>
              </a:rPr>
              <a:t>A cosmology model: </a:t>
            </a:r>
          </a:p>
          <a:p>
            <a:pPr algn="ctr">
              <a:lnSpc>
                <a:spcPts val="2256"/>
              </a:lnSpc>
            </a:pPr>
            <a:r>
              <a:rPr lang="en-US" sz="2256" spc="42">
                <a:solidFill>
                  <a:srgbClr val="000000"/>
                </a:solidFill>
                <a:latin typeface="Ovo"/>
                <a:ea typeface="Ovo"/>
                <a:cs typeface="Ovo"/>
                <a:sym typeface="Ovo"/>
              </a:rPr>
              <a:t>The paramaers:</a:t>
            </a:r>
          </a:p>
          <a:p>
            <a:pPr algn="ctr">
              <a:lnSpc>
                <a:spcPts val="2256"/>
              </a:lnSpc>
              <a:spcBef>
                <a:spcPct val="0"/>
              </a:spcBef>
            </a:pPr>
            <a:r>
              <a:rPr lang="en-US" sz="2256" spc="42">
                <a:solidFill>
                  <a:srgbClr val="000000"/>
                </a:solidFill>
                <a:latin typeface="Ovo"/>
                <a:ea typeface="Ovo"/>
                <a:cs typeface="Ovo"/>
                <a:sym typeface="Ovo"/>
              </a:rPr>
              <a:t>H0 </a:t>
            </a:r>
          </a:p>
          <a:p>
            <a:pPr algn="ctr">
              <a:lnSpc>
                <a:spcPts val="2256"/>
              </a:lnSpc>
              <a:spcBef>
                <a:spcPct val="0"/>
              </a:spcBef>
            </a:pPr>
            <a:r>
              <a:rPr lang="en-US" sz="2256" spc="42">
                <a:solidFill>
                  <a:srgbClr val="000000"/>
                </a:solidFill>
                <a:latin typeface="Ovo"/>
                <a:ea typeface="Ovo"/>
                <a:cs typeface="Ovo"/>
                <a:sym typeface="Ovo"/>
              </a:rPr>
              <a:t>Ωm </a:t>
            </a:r>
          </a:p>
          <a:p>
            <a:pPr algn="ctr">
              <a:lnSpc>
                <a:spcPts val="2256"/>
              </a:lnSpc>
              <a:spcBef>
                <a:spcPct val="0"/>
              </a:spcBef>
            </a:pPr>
            <a:r>
              <a:rPr lang="en-US" sz="2256" spc="45">
                <a:solidFill>
                  <a:srgbClr val="000000"/>
                </a:solidFill>
                <a:latin typeface="Ovo"/>
                <a:ea typeface="Ovo"/>
                <a:cs typeface="Ovo"/>
                <a:sym typeface="Ovo"/>
              </a:rPr>
              <a:t>ΩΛ</a:t>
            </a:r>
          </a:p>
        </p:txBody>
      </p:sp>
      <p:sp>
        <p:nvSpPr>
          <p:cNvPr name="TextBox 12" id="12"/>
          <p:cNvSpPr txBox="true"/>
          <p:nvPr/>
        </p:nvSpPr>
        <p:spPr>
          <a:xfrm rot="-5400000">
            <a:off x="12579816" y="1222042"/>
            <a:ext cx="8534722" cy="824247"/>
          </a:xfrm>
          <a:prstGeom prst="rect">
            <a:avLst/>
          </a:prstGeom>
        </p:spPr>
        <p:txBody>
          <a:bodyPr anchor="t" rtlCol="false" tIns="0" lIns="0" bIns="0" rIns="0">
            <a:spAutoFit/>
          </a:bodyPr>
          <a:lstStyle/>
          <a:p>
            <a:pPr algn="ctr">
              <a:lnSpc>
                <a:spcPts val="6196"/>
              </a:lnSpc>
            </a:pPr>
            <a:r>
              <a:rPr lang="en-US" sz="6259" spc="-156">
                <a:solidFill>
                  <a:srgbClr val="F35C3E"/>
                </a:solidFill>
                <a:latin typeface="Ovo"/>
                <a:ea typeface="Ovo"/>
                <a:cs typeface="Ovo"/>
                <a:sym typeface="Ovo"/>
              </a:rPr>
              <a:t>Theory</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68152" y="8139522"/>
            <a:ext cx="7130023" cy="1543842"/>
          </a:xfrm>
          <a:custGeom>
            <a:avLst/>
            <a:gdLst/>
            <a:ahLst/>
            <a:cxnLst/>
            <a:rect r="r" b="b" t="t" l="l"/>
            <a:pathLst>
              <a:path h="1543842" w="7130023">
                <a:moveTo>
                  <a:pt x="0" y="0"/>
                </a:moveTo>
                <a:lnTo>
                  <a:pt x="7130023" y="0"/>
                </a:lnTo>
                <a:lnTo>
                  <a:pt x="7130023" y="1543841"/>
                </a:lnTo>
                <a:lnTo>
                  <a:pt x="0" y="15438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177360" y="-1357360"/>
            <a:ext cx="5081940" cy="2536873"/>
          </a:xfrm>
          <a:custGeom>
            <a:avLst/>
            <a:gdLst/>
            <a:ahLst/>
            <a:cxnLst/>
            <a:rect r="r" b="b" t="t" l="l"/>
            <a:pathLst>
              <a:path h="2536873" w="5081940">
                <a:moveTo>
                  <a:pt x="0" y="0"/>
                </a:moveTo>
                <a:lnTo>
                  <a:pt x="5081940" y="0"/>
                </a:lnTo>
                <a:lnTo>
                  <a:pt x="5081940" y="2536873"/>
                </a:lnTo>
                <a:lnTo>
                  <a:pt x="0" y="2536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24263" y="4836409"/>
            <a:ext cx="8711537" cy="2626761"/>
          </a:xfrm>
          <a:custGeom>
            <a:avLst/>
            <a:gdLst/>
            <a:ahLst/>
            <a:cxnLst/>
            <a:rect r="r" b="b" t="t" l="l"/>
            <a:pathLst>
              <a:path h="2626761" w="8711537">
                <a:moveTo>
                  <a:pt x="0" y="0"/>
                </a:moveTo>
                <a:lnTo>
                  <a:pt x="8711537" y="0"/>
                </a:lnTo>
                <a:lnTo>
                  <a:pt x="8711537" y="2626762"/>
                </a:lnTo>
                <a:lnTo>
                  <a:pt x="0" y="2626762"/>
                </a:lnTo>
                <a:lnTo>
                  <a:pt x="0" y="0"/>
                </a:lnTo>
                <a:close/>
              </a:path>
            </a:pathLst>
          </a:custGeom>
          <a:blipFill>
            <a:blip r:embed="rId7"/>
            <a:stretch>
              <a:fillRect l="0" t="0" r="0" b="0"/>
            </a:stretch>
          </a:blipFill>
        </p:spPr>
      </p:sp>
      <p:sp>
        <p:nvSpPr>
          <p:cNvPr name="TextBox 5" id="5"/>
          <p:cNvSpPr txBox="true"/>
          <p:nvPr/>
        </p:nvSpPr>
        <p:spPr>
          <a:xfrm rot="0">
            <a:off x="1028700" y="942975"/>
            <a:ext cx="2665839" cy="378485"/>
          </a:xfrm>
          <a:prstGeom prst="rect">
            <a:avLst/>
          </a:prstGeom>
        </p:spPr>
        <p:txBody>
          <a:bodyPr anchor="t" rtlCol="false" tIns="0" lIns="0" bIns="0" rIns="0">
            <a:spAutoFit/>
          </a:bodyPr>
          <a:lstStyle/>
          <a:p>
            <a:pPr algn="ctr">
              <a:lnSpc>
                <a:spcPts val="2763"/>
              </a:lnSpc>
            </a:pPr>
            <a:r>
              <a:rPr lang="en-US" sz="1974" spc="38">
                <a:solidFill>
                  <a:srgbClr val="FFFFFF"/>
                </a:solidFill>
                <a:latin typeface="Now"/>
                <a:ea typeface="Now"/>
                <a:cs typeface="Now"/>
                <a:sym typeface="Now"/>
              </a:rPr>
              <a:t>Thynk Unlimited</a:t>
            </a:r>
          </a:p>
        </p:txBody>
      </p:sp>
      <p:sp>
        <p:nvSpPr>
          <p:cNvPr name="TextBox 6" id="6"/>
          <p:cNvSpPr txBox="true"/>
          <p:nvPr/>
        </p:nvSpPr>
        <p:spPr>
          <a:xfrm rot="0">
            <a:off x="3388115" y="862685"/>
            <a:ext cx="11292542" cy="1813320"/>
          </a:xfrm>
          <a:prstGeom prst="rect">
            <a:avLst/>
          </a:prstGeom>
        </p:spPr>
        <p:txBody>
          <a:bodyPr anchor="t" rtlCol="false" tIns="0" lIns="0" bIns="0" rIns="0">
            <a:spAutoFit/>
          </a:bodyPr>
          <a:lstStyle/>
          <a:p>
            <a:pPr algn="ctr">
              <a:lnSpc>
                <a:spcPts val="4706"/>
              </a:lnSpc>
            </a:pPr>
            <a:r>
              <a:rPr lang="en-US" sz="4759" spc="-114">
                <a:solidFill>
                  <a:srgbClr val="000000"/>
                </a:solidFill>
                <a:latin typeface="Ovo"/>
                <a:ea typeface="Ovo"/>
                <a:cs typeface="Ovo"/>
                <a:sym typeface="Ovo"/>
              </a:rPr>
              <a:t>Aim: </a:t>
            </a:r>
          </a:p>
          <a:p>
            <a:pPr algn="ctr">
              <a:lnSpc>
                <a:spcPts val="4711"/>
              </a:lnSpc>
            </a:pPr>
            <a:r>
              <a:rPr lang="en-US" sz="4759" spc="-118">
                <a:solidFill>
                  <a:srgbClr val="000000"/>
                </a:solidFill>
                <a:latin typeface="Ovo"/>
                <a:ea typeface="Ovo"/>
                <a:cs typeface="Ovo"/>
                <a:sym typeface="Ovo"/>
              </a:rPr>
              <a:t>How does the discrepancy in Hubble constant affect the chirp mass estimation?</a:t>
            </a:r>
          </a:p>
        </p:txBody>
      </p:sp>
      <p:sp>
        <p:nvSpPr>
          <p:cNvPr name="TextBox 7" id="7"/>
          <p:cNvSpPr txBox="true"/>
          <p:nvPr/>
        </p:nvSpPr>
        <p:spPr>
          <a:xfrm rot="0">
            <a:off x="1807202" y="3342831"/>
            <a:ext cx="6745659" cy="1095226"/>
          </a:xfrm>
          <a:prstGeom prst="rect">
            <a:avLst/>
          </a:prstGeom>
        </p:spPr>
        <p:txBody>
          <a:bodyPr anchor="t" rtlCol="false" tIns="0" lIns="0" bIns="0" rIns="0">
            <a:spAutoFit/>
          </a:bodyPr>
          <a:lstStyle/>
          <a:p>
            <a:pPr algn="ctr">
              <a:lnSpc>
                <a:spcPts val="2880"/>
              </a:lnSpc>
            </a:pPr>
            <a:r>
              <a:rPr lang="en-US" sz="2400">
                <a:solidFill>
                  <a:srgbClr val="000000"/>
                </a:solidFill>
                <a:latin typeface="Ovo"/>
                <a:ea typeface="Ovo"/>
                <a:cs typeface="Ovo"/>
                <a:sym typeface="Ovo"/>
              </a:rPr>
              <a:t>A</a:t>
            </a:r>
            <a:r>
              <a:rPr lang="en-US" sz="2400">
                <a:solidFill>
                  <a:srgbClr val="000000"/>
                </a:solidFill>
                <a:latin typeface="Ovo"/>
                <a:ea typeface="Ovo"/>
                <a:cs typeface="Ovo"/>
                <a:sym typeface="Ovo"/>
              </a:rPr>
              <a:t> discrepancy between the values of H0​ measured by different experimental techniques.</a:t>
            </a:r>
          </a:p>
          <a:p>
            <a:pPr algn="ctr">
              <a:lnSpc>
                <a:spcPts val="2880"/>
              </a:lnSpc>
            </a:pPr>
            <a:r>
              <a:rPr lang="en-US" sz="2400">
                <a:solidFill>
                  <a:srgbClr val="000000"/>
                </a:solidFill>
                <a:latin typeface="Ovo"/>
                <a:ea typeface="Ovo"/>
                <a:cs typeface="Ovo"/>
                <a:sym typeface="Ovo"/>
              </a:rPr>
              <a:t> ( around 4σ).</a:t>
            </a:r>
          </a:p>
        </p:txBody>
      </p:sp>
      <p:sp>
        <p:nvSpPr>
          <p:cNvPr name="TextBox 8" id="8"/>
          <p:cNvSpPr txBox="true"/>
          <p:nvPr/>
        </p:nvSpPr>
        <p:spPr>
          <a:xfrm rot="0">
            <a:off x="10594328" y="3050346"/>
            <a:ext cx="5568295" cy="4600753"/>
          </a:xfrm>
          <a:prstGeom prst="rect">
            <a:avLst/>
          </a:prstGeom>
        </p:spPr>
        <p:txBody>
          <a:bodyPr anchor="t" rtlCol="false" tIns="0" lIns="0" bIns="0" rIns="0">
            <a:spAutoFit/>
          </a:bodyPr>
          <a:lstStyle/>
          <a:p>
            <a:pPr algn="ctr" marL="487286" indent="-243643" lvl="1">
              <a:lnSpc>
                <a:spcPts val="2256"/>
              </a:lnSpc>
              <a:buFont typeface="Arial"/>
              <a:buChar char="•"/>
            </a:pPr>
            <a:r>
              <a:rPr lang="en-US" sz="2256" spc="42">
                <a:solidFill>
                  <a:srgbClr val="000000"/>
                </a:solidFill>
                <a:latin typeface="Ovo"/>
                <a:ea typeface="Ovo"/>
                <a:cs typeface="Ovo"/>
                <a:sym typeface="Ovo"/>
              </a:rPr>
              <a:t>The selected events are: </a:t>
            </a:r>
          </a:p>
          <a:p>
            <a:pPr algn="ctr">
              <a:lnSpc>
                <a:spcPts val="2256"/>
              </a:lnSpc>
            </a:pPr>
          </a:p>
          <a:p>
            <a:pPr algn="ctr" marL="487286" indent="-243643" lvl="1">
              <a:lnSpc>
                <a:spcPts val="2256"/>
              </a:lnSpc>
              <a:buFont typeface="Arial"/>
              <a:buChar char="•"/>
            </a:pPr>
            <a:r>
              <a:rPr lang="en-US" sz="2256" spc="42">
                <a:solidFill>
                  <a:srgbClr val="000000"/>
                </a:solidFill>
                <a:latin typeface="Ovo"/>
                <a:ea typeface="Ovo"/>
                <a:cs typeface="Ovo"/>
                <a:sym typeface="Ovo"/>
              </a:rPr>
              <a:t>GW150914, GW170814, GW190828, GW200112, GW200129, GW200224, and GW200311, </a:t>
            </a:r>
          </a:p>
          <a:p>
            <a:pPr algn="ctr">
              <a:lnSpc>
                <a:spcPts val="2256"/>
              </a:lnSpc>
            </a:pPr>
          </a:p>
          <a:p>
            <a:pPr algn="ctr" marL="487286" indent="-243643" lvl="1">
              <a:lnSpc>
                <a:spcPts val="2256"/>
              </a:lnSpc>
              <a:buFont typeface="Arial"/>
              <a:buChar char="•"/>
            </a:pPr>
            <a:r>
              <a:rPr lang="en-US" sz="2256" spc="42">
                <a:solidFill>
                  <a:srgbClr val="000000"/>
                </a:solidFill>
                <a:latin typeface="Ovo"/>
                <a:ea typeface="Ovo"/>
                <a:cs typeface="Ovo"/>
                <a:sym typeface="Ovo"/>
              </a:rPr>
              <a:t> All the events are attributed to binary black holes (BBH). </a:t>
            </a:r>
          </a:p>
          <a:p>
            <a:pPr algn="ctr">
              <a:lnSpc>
                <a:spcPts val="2256"/>
              </a:lnSpc>
            </a:pPr>
          </a:p>
          <a:p>
            <a:pPr algn="ctr">
              <a:lnSpc>
                <a:spcPts val="2256"/>
              </a:lnSpc>
            </a:pPr>
            <a:r>
              <a:rPr lang="en-US" sz="2256" spc="42">
                <a:solidFill>
                  <a:srgbClr val="000000"/>
                </a:solidFill>
                <a:latin typeface="Ovo"/>
                <a:ea typeface="Ovo"/>
                <a:cs typeface="Ovo"/>
                <a:sym typeface="Ovo"/>
              </a:rPr>
              <a:t>S</a:t>
            </a:r>
            <a:r>
              <a:rPr lang="en-US" sz="2256" spc="42">
                <a:solidFill>
                  <a:srgbClr val="000000"/>
                </a:solidFill>
                <a:latin typeface="Ovo"/>
                <a:ea typeface="Ovo"/>
                <a:cs typeface="Ovo"/>
                <a:sym typeface="Ovo"/>
              </a:rPr>
              <a:t>ystems with almost equal masses (i.e., mass ratio in the range was choosen</a:t>
            </a:r>
          </a:p>
          <a:p>
            <a:pPr algn="ctr">
              <a:lnSpc>
                <a:spcPts val="2256"/>
              </a:lnSpc>
            </a:pPr>
          </a:p>
          <a:p>
            <a:pPr algn="ctr">
              <a:lnSpc>
                <a:spcPts val="2256"/>
              </a:lnSpc>
            </a:pPr>
            <a:r>
              <a:rPr lang="en-US" sz="2256" spc="42">
                <a:solidFill>
                  <a:srgbClr val="000000"/>
                </a:solidFill>
                <a:latin typeface="Ovo"/>
                <a:ea typeface="Ovo"/>
                <a:cs typeface="Ovo"/>
                <a:sym typeface="Ovo"/>
              </a:rPr>
              <a:t> 0.8 ≤ q ≤ 1, </a:t>
            </a:r>
          </a:p>
          <a:p>
            <a:pPr algn="ctr">
              <a:lnSpc>
                <a:spcPts val="2256"/>
              </a:lnSpc>
            </a:pPr>
          </a:p>
          <a:p>
            <a:pPr algn="ctr" marL="487286" indent="-243643" lvl="1">
              <a:lnSpc>
                <a:spcPts val="2256"/>
              </a:lnSpc>
              <a:buFont typeface="Arial"/>
              <a:buChar char="•"/>
            </a:pPr>
            <a:r>
              <a:rPr lang="en-US" sz="2256" spc="42">
                <a:solidFill>
                  <a:srgbClr val="000000"/>
                </a:solidFill>
                <a:latin typeface="Ovo"/>
                <a:ea typeface="Ovo"/>
                <a:cs typeface="Ovo"/>
                <a:sym typeface="Ovo"/>
              </a:rPr>
              <a:t>so using the Newtonian mechanism framework is justified. </a:t>
            </a:r>
          </a:p>
        </p:txBody>
      </p:sp>
      <p:sp>
        <p:nvSpPr>
          <p:cNvPr name="TextBox 9" id="9"/>
          <p:cNvSpPr txBox="true"/>
          <p:nvPr/>
        </p:nvSpPr>
        <p:spPr>
          <a:xfrm rot="0">
            <a:off x="10594328" y="123825"/>
            <a:ext cx="8534722" cy="824247"/>
          </a:xfrm>
          <a:prstGeom prst="rect">
            <a:avLst/>
          </a:prstGeom>
        </p:spPr>
        <p:txBody>
          <a:bodyPr anchor="t" rtlCol="false" tIns="0" lIns="0" bIns="0" rIns="0">
            <a:spAutoFit/>
          </a:bodyPr>
          <a:lstStyle/>
          <a:p>
            <a:pPr algn="ctr">
              <a:lnSpc>
                <a:spcPts val="6196"/>
              </a:lnSpc>
            </a:pPr>
            <a:r>
              <a:rPr lang="en-US" sz="6259" spc="-156">
                <a:solidFill>
                  <a:srgbClr val="F35C3E"/>
                </a:solidFill>
                <a:latin typeface="Ovo"/>
                <a:ea typeface="Ovo"/>
                <a:cs typeface="Ovo"/>
                <a:sym typeface="Ovo"/>
              </a:rPr>
              <a:t>Methodology</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77360" y="-1357360"/>
            <a:ext cx="5081940" cy="2536873"/>
          </a:xfrm>
          <a:custGeom>
            <a:avLst/>
            <a:gdLst/>
            <a:ahLst/>
            <a:cxnLst/>
            <a:rect r="r" b="b" t="t" l="l"/>
            <a:pathLst>
              <a:path h="2536873" w="5081940">
                <a:moveTo>
                  <a:pt x="0" y="0"/>
                </a:moveTo>
                <a:lnTo>
                  <a:pt x="5081940" y="0"/>
                </a:lnTo>
                <a:lnTo>
                  <a:pt x="5081940" y="2536873"/>
                </a:lnTo>
                <a:lnTo>
                  <a:pt x="0" y="2536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77844" y="2783577"/>
            <a:ext cx="12913083" cy="5843170"/>
          </a:xfrm>
          <a:custGeom>
            <a:avLst/>
            <a:gdLst/>
            <a:ahLst/>
            <a:cxnLst/>
            <a:rect r="r" b="b" t="t" l="l"/>
            <a:pathLst>
              <a:path h="5843170" w="12913083">
                <a:moveTo>
                  <a:pt x="0" y="0"/>
                </a:moveTo>
                <a:lnTo>
                  <a:pt x="12913083" y="0"/>
                </a:lnTo>
                <a:lnTo>
                  <a:pt x="12913083" y="5843171"/>
                </a:lnTo>
                <a:lnTo>
                  <a:pt x="0" y="5843171"/>
                </a:lnTo>
                <a:lnTo>
                  <a:pt x="0" y="0"/>
                </a:lnTo>
                <a:close/>
              </a:path>
            </a:pathLst>
          </a:custGeom>
          <a:blipFill>
            <a:blip r:embed="rId4"/>
            <a:stretch>
              <a:fillRect l="0" t="0" r="0" b="0"/>
            </a:stretch>
          </a:blipFill>
        </p:spPr>
      </p:sp>
      <p:sp>
        <p:nvSpPr>
          <p:cNvPr name="TextBox 4" id="4"/>
          <p:cNvSpPr txBox="true"/>
          <p:nvPr/>
        </p:nvSpPr>
        <p:spPr>
          <a:xfrm rot="0">
            <a:off x="10594328" y="123825"/>
            <a:ext cx="8534722" cy="824247"/>
          </a:xfrm>
          <a:prstGeom prst="rect">
            <a:avLst/>
          </a:prstGeom>
        </p:spPr>
        <p:txBody>
          <a:bodyPr anchor="t" rtlCol="false" tIns="0" lIns="0" bIns="0" rIns="0">
            <a:spAutoFit/>
          </a:bodyPr>
          <a:lstStyle/>
          <a:p>
            <a:pPr algn="ctr">
              <a:lnSpc>
                <a:spcPts val="6196"/>
              </a:lnSpc>
            </a:pPr>
            <a:r>
              <a:rPr lang="en-US" sz="6259" spc="-156">
                <a:solidFill>
                  <a:srgbClr val="F35C3E"/>
                </a:solidFill>
                <a:latin typeface="Ovo"/>
                <a:ea typeface="Ovo"/>
                <a:cs typeface="Ovo"/>
                <a:sym typeface="Ovo"/>
              </a:rPr>
              <a:t>Methodology</a:t>
            </a:r>
          </a:p>
        </p:txBody>
      </p:sp>
      <p:sp>
        <p:nvSpPr>
          <p:cNvPr name="TextBox 5" id="5"/>
          <p:cNvSpPr txBox="true"/>
          <p:nvPr/>
        </p:nvSpPr>
        <p:spPr>
          <a:xfrm rot="0">
            <a:off x="3388115" y="862685"/>
            <a:ext cx="11292542" cy="631834"/>
          </a:xfrm>
          <a:prstGeom prst="rect">
            <a:avLst/>
          </a:prstGeom>
        </p:spPr>
        <p:txBody>
          <a:bodyPr anchor="t" rtlCol="false" tIns="0" lIns="0" bIns="0" rIns="0">
            <a:spAutoFit/>
          </a:bodyPr>
          <a:lstStyle/>
          <a:p>
            <a:pPr algn="ctr">
              <a:lnSpc>
                <a:spcPts val="4711"/>
              </a:lnSpc>
            </a:pPr>
            <a:r>
              <a:rPr lang="en-US" sz="4759" spc="-118">
                <a:solidFill>
                  <a:srgbClr val="000000"/>
                </a:solidFill>
                <a:latin typeface="Ovo"/>
                <a:ea typeface="Ovo"/>
                <a:cs typeface="Ovo"/>
                <a:sym typeface="Ovo"/>
              </a:rPr>
              <a:t>Data Sampling </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77360" y="-1357360"/>
            <a:ext cx="5081940" cy="2536873"/>
          </a:xfrm>
          <a:custGeom>
            <a:avLst/>
            <a:gdLst/>
            <a:ahLst/>
            <a:cxnLst/>
            <a:rect r="r" b="b" t="t" l="l"/>
            <a:pathLst>
              <a:path h="2536873" w="5081940">
                <a:moveTo>
                  <a:pt x="0" y="0"/>
                </a:moveTo>
                <a:lnTo>
                  <a:pt x="5081940" y="0"/>
                </a:lnTo>
                <a:lnTo>
                  <a:pt x="5081940" y="2536873"/>
                </a:lnTo>
                <a:lnTo>
                  <a:pt x="0" y="2536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45535" y="2871560"/>
            <a:ext cx="7956785" cy="4724341"/>
          </a:xfrm>
          <a:custGeom>
            <a:avLst/>
            <a:gdLst/>
            <a:ahLst/>
            <a:cxnLst/>
            <a:rect r="r" b="b" t="t" l="l"/>
            <a:pathLst>
              <a:path h="4724341" w="7956785">
                <a:moveTo>
                  <a:pt x="0" y="0"/>
                </a:moveTo>
                <a:lnTo>
                  <a:pt x="7956785" y="0"/>
                </a:lnTo>
                <a:lnTo>
                  <a:pt x="7956785" y="4724341"/>
                </a:lnTo>
                <a:lnTo>
                  <a:pt x="0" y="4724341"/>
                </a:lnTo>
                <a:lnTo>
                  <a:pt x="0" y="0"/>
                </a:lnTo>
                <a:close/>
              </a:path>
            </a:pathLst>
          </a:custGeom>
          <a:blipFill>
            <a:blip r:embed="rId4"/>
            <a:stretch>
              <a:fillRect l="0" t="0" r="0" b="0"/>
            </a:stretch>
          </a:blipFill>
        </p:spPr>
      </p:sp>
      <p:sp>
        <p:nvSpPr>
          <p:cNvPr name="Freeform 4" id="4"/>
          <p:cNvSpPr/>
          <p:nvPr/>
        </p:nvSpPr>
        <p:spPr>
          <a:xfrm flipH="false" flipV="false" rot="-3465172">
            <a:off x="3941445" y="6010950"/>
            <a:ext cx="528685" cy="1600055"/>
          </a:xfrm>
          <a:custGeom>
            <a:avLst/>
            <a:gdLst/>
            <a:ahLst/>
            <a:cxnLst/>
            <a:rect r="r" b="b" t="t" l="l"/>
            <a:pathLst>
              <a:path h="1600055" w="528685">
                <a:moveTo>
                  <a:pt x="0" y="0"/>
                </a:moveTo>
                <a:lnTo>
                  <a:pt x="528685" y="0"/>
                </a:lnTo>
                <a:lnTo>
                  <a:pt x="528685" y="1600055"/>
                </a:lnTo>
                <a:lnTo>
                  <a:pt x="0" y="16000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0594328" y="123825"/>
            <a:ext cx="8534722" cy="824247"/>
          </a:xfrm>
          <a:prstGeom prst="rect">
            <a:avLst/>
          </a:prstGeom>
        </p:spPr>
        <p:txBody>
          <a:bodyPr anchor="t" rtlCol="false" tIns="0" lIns="0" bIns="0" rIns="0">
            <a:spAutoFit/>
          </a:bodyPr>
          <a:lstStyle/>
          <a:p>
            <a:pPr algn="ctr">
              <a:lnSpc>
                <a:spcPts val="6196"/>
              </a:lnSpc>
            </a:pPr>
            <a:r>
              <a:rPr lang="en-US" sz="6259" spc="-156">
                <a:solidFill>
                  <a:srgbClr val="F35C3E"/>
                </a:solidFill>
                <a:latin typeface="Ovo"/>
                <a:ea typeface="Ovo"/>
                <a:cs typeface="Ovo"/>
                <a:sym typeface="Ovo"/>
              </a:rPr>
              <a:t>Methodology</a:t>
            </a:r>
          </a:p>
        </p:txBody>
      </p:sp>
      <p:sp>
        <p:nvSpPr>
          <p:cNvPr name="TextBox 6" id="6"/>
          <p:cNvSpPr txBox="true"/>
          <p:nvPr/>
        </p:nvSpPr>
        <p:spPr>
          <a:xfrm rot="0">
            <a:off x="3388115" y="862685"/>
            <a:ext cx="11292542" cy="631834"/>
          </a:xfrm>
          <a:prstGeom prst="rect">
            <a:avLst/>
          </a:prstGeom>
        </p:spPr>
        <p:txBody>
          <a:bodyPr anchor="t" rtlCol="false" tIns="0" lIns="0" bIns="0" rIns="0">
            <a:spAutoFit/>
          </a:bodyPr>
          <a:lstStyle/>
          <a:p>
            <a:pPr algn="ctr">
              <a:lnSpc>
                <a:spcPts val="4711"/>
              </a:lnSpc>
            </a:pPr>
            <a:r>
              <a:rPr lang="en-US" sz="4759" spc="-118">
                <a:solidFill>
                  <a:srgbClr val="000000"/>
                </a:solidFill>
                <a:latin typeface="Ovo"/>
                <a:ea typeface="Ovo"/>
                <a:cs typeface="Ovo"/>
                <a:sym typeface="Ovo"/>
              </a:rPr>
              <a:t>Data Sampling: Python </a:t>
            </a:r>
          </a:p>
        </p:txBody>
      </p:sp>
      <p:sp>
        <p:nvSpPr>
          <p:cNvPr name="TextBox 7" id="7"/>
          <p:cNvSpPr txBox="true"/>
          <p:nvPr/>
        </p:nvSpPr>
        <p:spPr>
          <a:xfrm rot="0">
            <a:off x="11611980" y="3872735"/>
            <a:ext cx="6052909" cy="1254449"/>
          </a:xfrm>
          <a:prstGeom prst="rect">
            <a:avLst/>
          </a:prstGeom>
        </p:spPr>
        <p:txBody>
          <a:bodyPr anchor="t" rtlCol="false" tIns="0" lIns="0" bIns="0" rIns="0">
            <a:spAutoFit/>
          </a:bodyPr>
          <a:lstStyle/>
          <a:p>
            <a:pPr algn="ctr" marL="509374" indent="-254687" lvl="1">
              <a:lnSpc>
                <a:spcPts val="3303"/>
              </a:lnSpc>
              <a:buFont typeface="Arial"/>
              <a:buChar char="•"/>
            </a:pPr>
            <a:r>
              <a:rPr lang="en-US" sz="2359" spc="-58">
                <a:solidFill>
                  <a:srgbClr val="000000"/>
                </a:solidFill>
                <a:latin typeface="Ovo"/>
                <a:ea typeface="Ovo"/>
                <a:cs typeface="Ovo"/>
                <a:sym typeface="Ovo"/>
              </a:rPr>
              <a:t>The waveform model "C01:Mixed" is chosen for all the samples due to its comprehensive posterior parameter distribution.</a:t>
            </a:r>
          </a:p>
        </p:txBody>
      </p:sp>
      <p:sp>
        <p:nvSpPr>
          <p:cNvPr name="TextBox 8" id="8"/>
          <p:cNvSpPr txBox="true"/>
          <p:nvPr/>
        </p:nvSpPr>
        <p:spPr>
          <a:xfrm rot="0">
            <a:off x="13105877" y="5468401"/>
            <a:ext cx="3430612" cy="888714"/>
          </a:xfrm>
          <a:prstGeom prst="rect">
            <a:avLst/>
          </a:prstGeom>
        </p:spPr>
        <p:txBody>
          <a:bodyPr anchor="t" rtlCol="false" tIns="0" lIns="0" bIns="0" rIns="0">
            <a:spAutoFit/>
          </a:bodyPr>
          <a:lstStyle/>
          <a:p>
            <a:pPr algn="ctr" marL="574142" indent="-287071" lvl="1">
              <a:lnSpc>
                <a:spcPts val="3723"/>
              </a:lnSpc>
              <a:buFont typeface="Arial"/>
              <a:buChar char="•"/>
            </a:pPr>
            <a:r>
              <a:rPr lang="en-US" sz="2659" spc="-63">
                <a:solidFill>
                  <a:srgbClr val="000000"/>
                </a:solidFill>
                <a:latin typeface="Ovo"/>
                <a:ea typeface="Ovo"/>
                <a:cs typeface="Ovo"/>
                <a:sym typeface="Ovo"/>
              </a:rPr>
              <a:t> h5py library used to</a:t>
            </a:r>
          </a:p>
          <a:p>
            <a:pPr algn="ctr">
              <a:lnSpc>
                <a:spcPts val="3303"/>
              </a:lnSpc>
            </a:pPr>
            <a:r>
              <a:rPr lang="en-US" sz="2359" spc="-58">
                <a:solidFill>
                  <a:srgbClr val="000000"/>
                </a:solidFill>
                <a:latin typeface="Ovo"/>
                <a:ea typeface="Ovo"/>
                <a:cs typeface="Ovo"/>
                <a:sym typeface="Ovo"/>
              </a:rPr>
              <a:t>access and load the data </a:t>
            </a:r>
          </a:p>
        </p:txBody>
      </p:sp>
      <p:sp>
        <p:nvSpPr>
          <p:cNvPr name="TextBox 9" id="9"/>
          <p:cNvSpPr txBox="true"/>
          <p:nvPr/>
        </p:nvSpPr>
        <p:spPr>
          <a:xfrm rot="0">
            <a:off x="953746" y="3110698"/>
            <a:ext cx="3591789" cy="2864247"/>
          </a:xfrm>
          <a:prstGeom prst="rect">
            <a:avLst/>
          </a:prstGeom>
        </p:spPr>
        <p:txBody>
          <a:bodyPr anchor="t" rtlCol="false" tIns="0" lIns="0" bIns="0" rIns="0">
            <a:spAutoFit/>
          </a:bodyPr>
          <a:lstStyle/>
          <a:p>
            <a:pPr algn="ctr">
              <a:lnSpc>
                <a:spcPts val="2533"/>
              </a:lnSpc>
              <a:spcBef>
                <a:spcPct val="0"/>
              </a:spcBef>
            </a:pPr>
            <a:r>
              <a:rPr lang="en-US" sz="2533" spc="48">
                <a:solidFill>
                  <a:srgbClr val="000000"/>
                </a:solidFill>
                <a:latin typeface="Ovo"/>
                <a:ea typeface="Ovo"/>
                <a:cs typeface="Ovo"/>
                <a:sym typeface="Ovo"/>
              </a:rPr>
              <a:t> A computational approach using Python programming language was employed to compute the</a:t>
            </a:r>
          </a:p>
          <a:p>
            <a:pPr algn="ctr">
              <a:lnSpc>
                <a:spcPts val="2533"/>
              </a:lnSpc>
              <a:spcBef>
                <a:spcPct val="0"/>
              </a:spcBef>
            </a:pPr>
            <a:r>
              <a:rPr lang="en-US" sz="2533" spc="48">
                <a:solidFill>
                  <a:srgbClr val="000000"/>
                </a:solidFill>
                <a:latin typeface="Ovo"/>
                <a:ea typeface="Ovo"/>
                <a:cs typeface="Ovo"/>
                <a:sym typeface="Ovo"/>
              </a:rPr>
              <a:t>1-The redshift</a:t>
            </a:r>
          </a:p>
          <a:p>
            <a:pPr algn="ctr">
              <a:lnSpc>
                <a:spcPts val="2533"/>
              </a:lnSpc>
              <a:spcBef>
                <a:spcPct val="0"/>
              </a:spcBef>
            </a:pPr>
            <a:r>
              <a:rPr lang="en-US" sz="2533" spc="48">
                <a:solidFill>
                  <a:srgbClr val="000000"/>
                </a:solidFill>
                <a:latin typeface="Ovo"/>
                <a:ea typeface="Ovo"/>
                <a:cs typeface="Ovo"/>
                <a:sym typeface="Ovo"/>
              </a:rPr>
              <a:t>2-The chirp mass of the detector frame</a:t>
            </a:r>
          </a:p>
          <a:p>
            <a:pPr algn="ctr">
              <a:lnSpc>
                <a:spcPts val="2533"/>
              </a:lnSpc>
              <a:spcBef>
                <a:spcPct val="0"/>
              </a:spcBef>
            </a:pPr>
            <a:r>
              <a:rPr lang="en-US" sz="2533" spc="50">
                <a:solidFill>
                  <a:srgbClr val="000000"/>
                </a:solidFill>
                <a:latin typeface="Ovo"/>
                <a:ea typeface="Ovo"/>
                <a:cs typeface="Ovo"/>
                <a:sym typeface="Ovo"/>
              </a:rPr>
              <a:t>3-The corrected chirp </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692691" y="750369"/>
            <a:ext cx="11422946" cy="1001163"/>
          </a:xfrm>
          <a:prstGeom prst="rect">
            <a:avLst/>
          </a:prstGeom>
        </p:spPr>
        <p:txBody>
          <a:bodyPr anchor="t" rtlCol="false" tIns="0" lIns="0" bIns="0" rIns="0">
            <a:spAutoFit/>
          </a:bodyPr>
          <a:lstStyle/>
          <a:p>
            <a:pPr algn="l">
              <a:lnSpc>
                <a:spcPts val="7461"/>
              </a:lnSpc>
            </a:pPr>
            <a:r>
              <a:rPr lang="en-US" sz="7537" spc="-187">
                <a:solidFill>
                  <a:srgbClr val="000000"/>
                </a:solidFill>
                <a:latin typeface="Ovo"/>
                <a:ea typeface="Ovo"/>
                <a:cs typeface="Ovo"/>
                <a:sym typeface="Ovo"/>
              </a:rPr>
              <a:t>Main algorithm </a:t>
            </a:r>
          </a:p>
        </p:txBody>
      </p:sp>
      <p:sp>
        <p:nvSpPr>
          <p:cNvPr name="Freeform 3" id="3"/>
          <p:cNvSpPr/>
          <p:nvPr/>
        </p:nvSpPr>
        <p:spPr>
          <a:xfrm flipH="false" flipV="false" rot="0">
            <a:off x="12177360" y="-1357360"/>
            <a:ext cx="5081940" cy="2536873"/>
          </a:xfrm>
          <a:custGeom>
            <a:avLst/>
            <a:gdLst/>
            <a:ahLst/>
            <a:cxnLst/>
            <a:rect r="r" b="b" t="t" l="l"/>
            <a:pathLst>
              <a:path h="2536873" w="5081940">
                <a:moveTo>
                  <a:pt x="0" y="0"/>
                </a:moveTo>
                <a:lnTo>
                  <a:pt x="5081940" y="0"/>
                </a:lnTo>
                <a:lnTo>
                  <a:pt x="5081940" y="2536873"/>
                </a:lnTo>
                <a:lnTo>
                  <a:pt x="0" y="2536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87794" y="5367125"/>
            <a:ext cx="7172674" cy="3891175"/>
          </a:xfrm>
          <a:custGeom>
            <a:avLst/>
            <a:gdLst/>
            <a:ahLst/>
            <a:cxnLst/>
            <a:rect r="r" b="b" t="t" l="l"/>
            <a:pathLst>
              <a:path h="3891175" w="7172674">
                <a:moveTo>
                  <a:pt x="0" y="0"/>
                </a:moveTo>
                <a:lnTo>
                  <a:pt x="7172674" y="0"/>
                </a:lnTo>
                <a:lnTo>
                  <a:pt x="7172674" y="3891175"/>
                </a:lnTo>
                <a:lnTo>
                  <a:pt x="0" y="3891175"/>
                </a:lnTo>
                <a:lnTo>
                  <a:pt x="0" y="0"/>
                </a:lnTo>
                <a:close/>
              </a:path>
            </a:pathLst>
          </a:custGeom>
          <a:blipFill>
            <a:blip r:embed="rId4"/>
            <a:stretch>
              <a:fillRect l="0" t="0" r="0" b="0"/>
            </a:stretch>
          </a:blipFill>
        </p:spPr>
      </p:sp>
      <p:sp>
        <p:nvSpPr>
          <p:cNvPr name="Freeform 5" id="5"/>
          <p:cNvSpPr/>
          <p:nvPr/>
        </p:nvSpPr>
        <p:spPr>
          <a:xfrm flipH="false" flipV="false" rot="0">
            <a:off x="10364631" y="6461969"/>
            <a:ext cx="7031963" cy="2364497"/>
          </a:xfrm>
          <a:custGeom>
            <a:avLst/>
            <a:gdLst/>
            <a:ahLst/>
            <a:cxnLst/>
            <a:rect r="r" b="b" t="t" l="l"/>
            <a:pathLst>
              <a:path h="2364497" w="7031963">
                <a:moveTo>
                  <a:pt x="0" y="0"/>
                </a:moveTo>
                <a:lnTo>
                  <a:pt x="7031963" y="0"/>
                </a:lnTo>
                <a:lnTo>
                  <a:pt x="7031963" y="2364498"/>
                </a:lnTo>
                <a:lnTo>
                  <a:pt x="0" y="2364498"/>
                </a:lnTo>
                <a:lnTo>
                  <a:pt x="0" y="0"/>
                </a:lnTo>
                <a:close/>
              </a:path>
            </a:pathLst>
          </a:custGeom>
          <a:blipFill>
            <a:blip r:embed="rId5"/>
            <a:stretch>
              <a:fillRect l="0" t="0" r="0" b="0"/>
            </a:stretch>
          </a:blipFill>
        </p:spPr>
      </p:sp>
      <p:sp>
        <p:nvSpPr>
          <p:cNvPr name="TextBox 6" id="6"/>
          <p:cNvSpPr txBox="true"/>
          <p:nvPr/>
        </p:nvSpPr>
        <p:spPr>
          <a:xfrm rot="0">
            <a:off x="1437538" y="2319910"/>
            <a:ext cx="6073186" cy="3370534"/>
          </a:xfrm>
          <a:prstGeom prst="rect">
            <a:avLst/>
          </a:prstGeom>
        </p:spPr>
        <p:txBody>
          <a:bodyPr anchor="t" rtlCol="false" tIns="0" lIns="0" bIns="0" rIns="0">
            <a:spAutoFit/>
          </a:bodyPr>
          <a:lstStyle/>
          <a:p>
            <a:pPr algn="ctr">
              <a:lnSpc>
                <a:spcPts val="2956"/>
              </a:lnSpc>
              <a:spcBef>
                <a:spcPct val="0"/>
              </a:spcBef>
            </a:pPr>
            <a:r>
              <a:rPr lang="en-US" sz="2956" spc="56">
                <a:solidFill>
                  <a:srgbClr val="000000"/>
                </a:solidFill>
                <a:latin typeface="Ovo"/>
                <a:ea typeface="Ovo"/>
                <a:cs typeface="Ovo"/>
                <a:sym typeface="Ovo"/>
              </a:rPr>
              <a:t>Redshift Estimation:</a:t>
            </a:r>
          </a:p>
          <a:p>
            <a:pPr algn="ctr">
              <a:lnSpc>
                <a:spcPts val="2956"/>
              </a:lnSpc>
              <a:spcBef>
                <a:spcPct val="0"/>
              </a:spcBef>
            </a:pPr>
          </a:p>
          <a:p>
            <a:pPr algn="ctr">
              <a:lnSpc>
                <a:spcPts val="2956"/>
              </a:lnSpc>
              <a:spcBef>
                <a:spcPct val="0"/>
              </a:spcBef>
            </a:pPr>
            <a:r>
              <a:rPr lang="en-US" sz="2956" spc="56">
                <a:solidFill>
                  <a:srgbClr val="000000"/>
                </a:solidFill>
                <a:latin typeface="Ovo"/>
                <a:ea typeface="Ovo"/>
                <a:cs typeface="Ovo"/>
                <a:sym typeface="Ovo"/>
              </a:rPr>
              <a:t> By assuming the cosmology</a:t>
            </a:r>
          </a:p>
          <a:p>
            <a:pPr algn="ctr">
              <a:lnSpc>
                <a:spcPts val="2956"/>
              </a:lnSpc>
              <a:spcBef>
                <a:spcPct val="0"/>
              </a:spcBef>
            </a:pPr>
            <a:r>
              <a:rPr lang="en-US" sz="2956" spc="56">
                <a:solidFill>
                  <a:srgbClr val="000000"/>
                </a:solidFill>
                <a:latin typeface="Ovo"/>
                <a:ea typeface="Ovo"/>
                <a:cs typeface="Ovo"/>
                <a:sym typeface="Ovo"/>
              </a:rPr>
              <a:t>, the luminosity distance values from each event posterior samples were used to estimate the redshift posterior for the three H0 values.</a:t>
            </a:r>
          </a:p>
          <a:p>
            <a:pPr algn="ctr">
              <a:lnSpc>
                <a:spcPts val="2956"/>
              </a:lnSpc>
              <a:spcBef>
                <a:spcPct val="0"/>
              </a:spcBef>
            </a:pPr>
          </a:p>
          <a:p>
            <a:pPr algn="ctr">
              <a:lnSpc>
                <a:spcPts val="2956"/>
              </a:lnSpc>
              <a:spcBef>
                <a:spcPct val="0"/>
              </a:spcBef>
            </a:pPr>
          </a:p>
        </p:txBody>
      </p:sp>
      <p:sp>
        <p:nvSpPr>
          <p:cNvPr name="TextBox 7" id="7"/>
          <p:cNvSpPr txBox="true"/>
          <p:nvPr/>
        </p:nvSpPr>
        <p:spPr>
          <a:xfrm rot="0">
            <a:off x="10774611" y="2011890"/>
            <a:ext cx="6621983" cy="3678555"/>
          </a:xfrm>
          <a:prstGeom prst="rect">
            <a:avLst/>
          </a:prstGeom>
        </p:spPr>
        <p:txBody>
          <a:bodyPr anchor="t" rtlCol="false" tIns="0" lIns="0" bIns="0" rIns="0">
            <a:spAutoFit/>
          </a:bodyPr>
          <a:lstStyle/>
          <a:p>
            <a:pPr algn="ctr">
              <a:lnSpc>
                <a:spcPts val="2699"/>
              </a:lnSpc>
              <a:spcBef>
                <a:spcPct val="0"/>
              </a:spcBef>
            </a:pPr>
            <a:r>
              <a:rPr lang="en-US" sz="2699" spc="51">
                <a:solidFill>
                  <a:srgbClr val="000000"/>
                </a:solidFill>
                <a:latin typeface="Ovo"/>
                <a:ea typeface="Ovo"/>
                <a:cs typeface="Ovo"/>
                <a:sym typeface="Ovo"/>
              </a:rPr>
              <a:t>Chirp Mass Calculation: </a:t>
            </a:r>
          </a:p>
          <a:p>
            <a:pPr algn="ctr">
              <a:lnSpc>
                <a:spcPts val="2699"/>
              </a:lnSpc>
              <a:spcBef>
                <a:spcPct val="0"/>
              </a:spcBef>
            </a:pPr>
          </a:p>
          <a:p>
            <a:pPr algn="ctr">
              <a:lnSpc>
                <a:spcPts val="2699"/>
              </a:lnSpc>
              <a:spcBef>
                <a:spcPct val="0"/>
              </a:spcBef>
            </a:pPr>
            <a:r>
              <a:rPr lang="en-US" sz="2699" spc="51">
                <a:solidFill>
                  <a:srgbClr val="000000"/>
                </a:solidFill>
                <a:latin typeface="Ovo"/>
                <a:ea typeface="Ovo"/>
                <a:cs typeface="Ovo"/>
                <a:sym typeface="Ovo"/>
              </a:rPr>
              <a:t>Using the detector-frame masses from the published data of each event, </a:t>
            </a:r>
          </a:p>
          <a:p>
            <a:pPr algn="ctr">
              <a:lnSpc>
                <a:spcPts val="2699"/>
              </a:lnSpc>
              <a:spcBef>
                <a:spcPct val="0"/>
              </a:spcBef>
            </a:pPr>
          </a:p>
          <a:p>
            <a:pPr algn="ctr">
              <a:lnSpc>
                <a:spcPts val="2699"/>
              </a:lnSpc>
              <a:spcBef>
                <a:spcPct val="0"/>
              </a:spcBef>
            </a:pPr>
            <a:r>
              <a:rPr lang="en-US" sz="2699" spc="51">
                <a:solidFill>
                  <a:srgbClr val="000000"/>
                </a:solidFill>
                <a:latin typeface="Ovo"/>
                <a:ea typeface="Ovo"/>
                <a:cs typeface="Ovo"/>
                <a:sym typeface="Ovo"/>
              </a:rPr>
              <a:t>The detector-frame chirp mass was estimated using the chirp mass equation. </a:t>
            </a:r>
          </a:p>
          <a:p>
            <a:pPr algn="ctr">
              <a:lnSpc>
                <a:spcPts val="2699"/>
              </a:lnSpc>
              <a:spcBef>
                <a:spcPct val="0"/>
              </a:spcBef>
            </a:pPr>
          </a:p>
          <a:p>
            <a:pPr algn="ctr">
              <a:lnSpc>
                <a:spcPts val="2699"/>
              </a:lnSpc>
              <a:spcBef>
                <a:spcPct val="0"/>
              </a:spcBef>
            </a:pPr>
            <a:r>
              <a:rPr lang="en-US" sz="2699" spc="53">
                <a:solidFill>
                  <a:srgbClr val="000000"/>
                </a:solidFill>
                <a:latin typeface="Ovo"/>
                <a:ea typeface="Ovo"/>
                <a:cs typeface="Ovo"/>
                <a:sym typeface="Ovo"/>
              </a:rPr>
              <a:t>The source-frame chirp mass was then computed by dividing the detector-frame chirp mass by (1+z) for each redshift value</a:t>
            </a:r>
          </a:p>
        </p:txBody>
      </p:sp>
      <p:sp>
        <p:nvSpPr>
          <p:cNvPr name="TextBox 8" id="8"/>
          <p:cNvSpPr txBox="true"/>
          <p:nvPr/>
        </p:nvSpPr>
        <p:spPr>
          <a:xfrm rot="0">
            <a:off x="10594328" y="123825"/>
            <a:ext cx="8534722" cy="824247"/>
          </a:xfrm>
          <a:prstGeom prst="rect">
            <a:avLst/>
          </a:prstGeom>
        </p:spPr>
        <p:txBody>
          <a:bodyPr anchor="t" rtlCol="false" tIns="0" lIns="0" bIns="0" rIns="0">
            <a:spAutoFit/>
          </a:bodyPr>
          <a:lstStyle/>
          <a:p>
            <a:pPr algn="ctr">
              <a:lnSpc>
                <a:spcPts val="6196"/>
              </a:lnSpc>
            </a:pPr>
            <a:r>
              <a:rPr lang="en-US" sz="6259" spc="-156">
                <a:solidFill>
                  <a:srgbClr val="F35C3E"/>
                </a:solidFill>
                <a:latin typeface="Ovo"/>
                <a:ea typeface="Ovo"/>
                <a:cs typeface="Ovo"/>
                <a:sym typeface="Ovo"/>
              </a:rPr>
              <a:t>Methodology</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77360" y="-1357360"/>
            <a:ext cx="5081940" cy="2536873"/>
          </a:xfrm>
          <a:custGeom>
            <a:avLst/>
            <a:gdLst/>
            <a:ahLst/>
            <a:cxnLst/>
            <a:rect r="r" b="b" t="t" l="l"/>
            <a:pathLst>
              <a:path h="2536873" w="5081940">
                <a:moveTo>
                  <a:pt x="0" y="0"/>
                </a:moveTo>
                <a:lnTo>
                  <a:pt x="5081940" y="0"/>
                </a:lnTo>
                <a:lnTo>
                  <a:pt x="5081940" y="2536873"/>
                </a:lnTo>
                <a:lnTo>
                  <a:pt x="0" y="2536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8347" y="1940165"/>
            <a:ext cx="7200962" cy="5400721"/>
          </a:xfrm>
          <a:custGeom>
            <a:avLst/>
            <a:gdLst/>
            <a:ahLst/>
            <a:cxnLst/>
            <a:rect r="r" b="b" t="t" l="l"/>
            <a:pathLst>
              <a:path h="5400721" w="7200962">
                <a:moveTo>
                  <a:pt x="0" y="0"/>
                </a:moveTo>
                <a:lnTo>
                  <a:pt x="7200962" y="0"/>
                </a:lnTo>
                <a:lnTo>
                  <a:pt x="7200962" y="5400722"/>
                </a:lnTo>
                <a:lnTo>
                  <a:pt x="0" y="5400722"/>
                </a:lnTo>
                <a:lnTo>
                  <a:pt x="0" y="0"/>
                </a:lnTo>
                <a:close/>
              </a:path>
            </a:pathLst>
          </a:custGeom>
          <a:blipFill>
            <a:blip r:embed="rId4"/>
            <a:stretch>
              <a:fillRect l="0" t="0" r="0" b="0"/>
            </a:stretch>
          </a:blipFill>
        </p:spPr>
      </p:sp>
      <p:sp>
        <p:nvSpPr>
          <p:cNvPr name="Freeform 4" id="4"/>
          <p:cNvSpPr/>
          <p:nvPr/>
        </p:nvSpPr>
        <p:spPr>
          <a:xfrm flipH="false" flipV="false" rot="0">
            <a:off x="9988219" y="2050478"/>
            <a:ext cx="6703679" cy="5027759"/>
          </a:xfrm>
          <a:custGeom>
            <a:avLst/>
            <a:gdLst/>
            <a:ahLst/>
            <a:cxnLst/>
            <a:rect r="r" b="b" t="t" l="l"/>
            <a:pathLst>
              <a:path h="5027759" w="6703679">
                <a:moveTo>
                  <a:pt x="0" y="0"/>
                </a:moveTo>
                <a:lnTo>
                  <a:pt x="6703679" y="0"/>
                </a:lnTo>
                <a:lnTo>
                  <a:pt x="6703679" y="5027759"/>
                </a:lnTo>
                <a:lnTo>
                  <a:pt x="0" y="5027759"/>
                </a:lnTo>
                <a:lnTo>
                  <a:pt x="0" y="0"/>
                </a:lnTo>
                <a:close/>
              </a:path>
            </a:pathLst>
          </a:custGeom>
          <a:blipFill>
            <a:blip r:embed="rId5"/>
            <a:stretch>
              <a:fillRect l="0" t="0" r="0" b="0"/>
            </a:stretch>
          </a:blipFill>
        </p:spPr>
      </p:sp>
      <p:sp>
        <p:nvSpPr>
          <p:cNvPr name="TextBox 5" id="5"/>
          <p:cNvSpPr txBox="true"/>
          <p:nvPr/>
        </p:nvSpPr>
        <p:spPr>
          <a:xfrm rot="0">
            <a:off x="10594328" y="123825"/>
            <a:ext cx="8534722" cy="824247"/>
          </a:xfrm>
          <a:prstGeom prst="rect">
            <a:avLst/>
          </a:prstGeom>
        </p:spPr>
        <p:txBody>
          <a:bodyPr anchor="t" rtlCol="false" tIns="0" lIns="0" bIns="0" rIns="0">
            <a:spAutoFit/>
          </a:bodyPr>
          <a:lstStyle/>
          <a:p>
            <a:pPr algn="ctr">
              <a:lnSpc>
                <a:spcPts val="6196"/>
              </a:lnSpc>
            </a:pPr>
            <a:r>
              <a:rPr lang="en-US" sz="6259" spc="-156">
                <a:solidFill>
                  <a:srgbClr val="F35C3E"/>
                </a:solidFill>
                <a:latin typeface="Ovo"/>
                <a:ea typeface="Ovo"/>
                <a:cs typeface="Ovo"/>
                <a:sym typeface="Ovo"/>
              </a:rPr>
              <a:t>Results</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35C3E"/>
                </a:solidFill>
                <a:latin typeface="Canva Sans"/>
                <a:ea typeface="Canva Sans"/>
                <a:cs typeface="Canva Sans"/>
                <a:sym typeface="Canva Sans"/>
              </a:rPr>
              <a:t>13</a:t>
            </a:r>
          </a:p>
        </p:txBody>
      </p:sp>
      <p:sp>
        <p:nvSpPr>
          <p:cNvPr name="TextBox 7" id="7"/>
          <p:cNvSpPr txBox="true"/>
          <p:nvPr/>
        </p:nvSpPr>
        <p:spPr>
          <a:xfrm rot="0">
            <a:off x="2616598" y="7546824"/>
            <a:ext cx="13054804" cy="2013150"/>
          </a:xfrm>
          <a:prstGeom prst="rect">
            <a:avLst/>
          </a:prstGeom>
        </p:spPr>
        <p:txBody>
          <a:bodyPr anchor="t" rtlCol="false" tIns="0" lIns="0" bIns="0" rIns="0">
            <a:spAutoFit/>
          </a:bodyPr>
          <a:lstStyle/>
          <a:p>
            <a:pPr algn="ctr" marL="617321" indent="-308661" lvl="1">
              <a:lnSpc>
                <a:spcPts val="4003"/>
              </a:lnSpc>
              <a:buAutoNum type="arabicPeriod" startAt="1"/>
            </a:pPr>
            <a:r>
              <a:rPr lang="en-US" sz="2859" spc="-68">
                <a:solidFill>
                  <a:srgbClr val="040606"/>
                </a:solidFill>
                <a:latin typeface="Ovo"/>
                <a:ea typeface="Ovo"/>
                <a:cs typeface="Ovo"/>
                <a:sym typeface="Ovo"/>
              </a:rPr>
              <a:t> The larger deviation in the redshift values corresponds to the highest redshift events (GW200224_222234, GW190828_063405).</a:t>
            </a:r>
          </a:p>
          <a:p>
            <a:pPr algn="ctr" marL="617321" indent="-308661" lvl="1">
              <a:lnSpc>
                <a:spcPts val="4003"/>
              </a:lnSpc>
              <a:buAutoNum type="arabicPeriod" startAt="1"/>
            </a:pPr>
            <a:r>
              <a:rPr lang="en-US" sz="2859" spc="-71">
                <a:solidFill>
                  <a:srgbClr val="040606"/>
                </a:solidFill>
                <a:latin typeface="Ovo"/>
                <a:ea typeface="Ovo"/>
                <a:cs typeface="Ovo"/>
                <a:sym typeface="Ovo"/>
              </a:rPr>
              <a:t>where objects occurring at higher redshifts are more likely to be affected by cosmology and the expansion rate of the universe</a:t>
            </a:r>
          </a:p>
        </p:txBody>
      </p:sp>
      <p:sp>
        <p:nvSpPr>
          <p:cNvPr name="TextBox 8" id="8"/>
          <p:cNvSpPr txBox="true"/>
          <p:nvPr/>
        </p:nvSpPr>
        <p:spPr>
          <a:xfrm rot="0">
            <a:off x="6188929" y="582718"/>
            <a:ext cx="5597795" cy="1069766"/>
          </a:xfrm>
          <a:prstGeom prst="rect">
            <a:avLst/>
          </a:prstGeom>
        </p:spPr>
        <p:txBody>
          <a:bodyPr anchor="t" rtlCol="false" tIns="0" lIns="0" bIns="0" rIns="0">
            <a:spAutoFit/>
          </a:bodyPr>
          <a:lstStyle/>
          <a:p>
            <a:pPr algn="ctr">
              <a:lnSpc>
                <a:spcPts val="8762"/>
              </a:lnSpc>
              <a:spcBef>
                <a:spcPct val="0"/>
              </a:spcBef>
            </a:pPr>
            <a:r>
              <a:rPr lang="en-US" sz="6259" spc="-156">
                <a:solidFill>
                  <a:srgbClr val="000000"/>
                </a:solidFill>
                <a:latin typeface="Ovo"/>
                <a:ea typeface="Ovo"/>
                <a:cs typeface="Ovo"/>
                <a:sym typeface="Ovo"/>
              </a:rPr>
              <a:t>The redshift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177177" y="-2778807"/>
            <a:ext cx="1189909" cy="5495428"/>
          </a:xfrm>
          <a:custGeom>
            <a:avLst/>
            <a:gdLst/>
            <a:ahLst/>
            <a:cxnLst/>
            <a:rect r="r" b="b" t="t" l="l"/>
            <a:pathLst>
              <a:path h="5495428" w="1189909">
                <a:moveTo>
                  <a:pt x="0" y="0"/>
                </a:moveTo>
                <a:lnTo>
                  <a:pt x="1189908" y="0"/>
                </a:lnTo>
                <a:lnTo>
                  <a:pt x="1189908" y="5495428"/>
                </a:lnTo>
                <a:lnTo>
                  <a:pt x="0" y="549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4378" y="1729977"/>
            <a:ext cx="7375831" cy="7375831"/>
          </a:xfrm>
          <a:custGeom>
            <a:avLst/>
            <a:gdLst/>
            <a:ahLst/>
            <a:cxnLst/>
            <a:rect r="r" b="b" t="t" l="l"/>
            <a:pathLst>
              <a:path h="7375831" w="7375831">
                <a:moveTo>
                  <a:pt x="0" y="0"/>
                </a:moveTo>
                <a:lnTo>
                  <a:pt x="7375832" y="0"/>
                </a:lnTo>
                <a:lnTo>
                  <a:pt x="7375832" y="7375831"/>
                </a:lnTo>
                <a:lnTo>
                  <a:pt x="0" y="7375831"/>
                </a:lnTo>
                <a:lnTo>
                  <a:pt x="0" y="0"/>
                </a:lnTo>
                <a:close/>
              </a:path>
            </a:pathLst>
          </a:custGeom>
          <a:blipFill>
            <a:blip r:embed="rId4"/>
            <a:stretch>
              <a:fillRect l="0" t="0" r="0" b="0"/>
            </a:stretch>
          </a:blipFill>
        </p:spPr>
      </p:sp>
      <p:sp>
        <p:nvSpPr>
          <p:cNvPr name="Freeform 4" id="4"/>
          <p:cNvSpPr/>
          <p:nvPr/>
        </p:nvSpPr>
        <p:spPr>
          <a:xfrm flipH="false" flipV="false" rot="0">
            <a:off x="9189404" y="1523081"/>
            <a:ext cx="7582727" cy="7582727"/>
          </a:xfrm>
          <a:custGeom>
            <a:avLst/>
            <a:gdLst/>
            <a:ahLst/>
            <a:cxnLst/>
            <a:rect r="r" b="b" t="t" l="l"/>
            <a:pathLst>
              <a:path h="7582727" w="7582727">
                <a:moveTo>
                  <a:pt x="0" y="0"/>
                </a:moveTo>
                <a:lnTo>
                  <a:pt x="7582727" y="0"/>
                </a:lnTo>
                <a:lnTo>
                  <a:pt x="7582727" y="7582727"/>
                </a:lnTo>
                <a:lnTo>
                  <a:pt x="0" y="7582727"/>
                </a:lnTo>
                <a:lnTo>
                  <a:pt x="0" y="0"/>
                </a:lnTo>
                <a:close/>
              </a:path>
            </a:pathLst>
          </a:custGeom>
          <a:blipFill>
            <a:blip r:embed="rId5"/>
            <a:stretch>
              <a:fillRect l="0" t="0" r="0" b="0"/>
            </a:stretch>
          </a:blipFill>
        </p:spPr>
      </p:sp>
      <p:sp>
        <p:nvSpPr>
          <p:cNvPr name="Freeform 5" id="5"/>
          <p:cNvSpPr/>
          <p:nvPr/>
        </p:nvSpPr>
        <p:spPr>
          <a:xfrm flipH="false" flipV="false" rot="0">
            <a:off x="12177360" y="-1357360"/>
            <a:ext cx="5081940" cy="2536873"/>
          </a:xfrm>
          <a:custGeom>
            <a:avLst/>
            <a:gdLst/>
            <a:ahLst/>
            <a:cxnLst/>
            <a:rect r="r" b="b" t="t" l="l"/>
            <a:pathLst>
              <a:path h="2536873" w="5081940">
                <a:moveTo>
                  <a:pt x="0" y="0"/>
                </a:moveTo>
                <a:lnTo>
                  <a:pt x="5081940" y="0"/>
                </a:lnTo>
                <a:lnTo>
                  <a:pt x="5081940" y="2536873"/>
                </a:lnTo>
                <a:lnTo>
                  <a:pt x="0" y="25368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594328" y="123825"/>
            <a:ext cx="8534722" cy="824247"/>
          </a:xfrm>
          <a:prstGeom prst="rect">
            <a:avLst/>
          </a:prstGeom>
        </p:spPr>
        <p:txBody>
          <a:bodyPr anchor="t" rtlCol="false" tIns="0" lIns="0" bIns="0" rIns="0">
            <a:spAutoFit/>
          </a:bodyPr>
          <a:lstStyle/>
          <a:p>
            <a:pPr algn="ctr">
              <a:lnSpc>
                <a:spcPts val="6196"/>
              </a:lnSpc>
            </a:pPr>
            <a:r>
              <a:rPr lang="en-US" sz="6259" spc="-156">
                <a:solidFill>
                  <a:srgbClr val="F35C3E"/>
                </a:solidFill>
                <a:latin typeface="Ovo"/>
                <a:ea typeface="Ovo"/>
                <a:cs typeface="Ovo"/>
                <a:sym typeface="Ovo"/>
              </a:rPr>
              <a:t>Results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
        <p:nvSpPr>
          <p:cNvPr name="TextBox 8" id="8"/>
          <p:cNvSpPr txBox="true"/>
          <p:nvPr/>
        </p:nvSpPr>
        <p:spPr>
          <a:xfrm rot="0">
            <a:off x="6465887" y="492615"/>
            <a:ext cx="11422946" cy="930748"/>
          </a:xfrm>
          <a:prstGeom prst="rect">
            <a:avLst/>
          </a:prstGeom>
        </p:spPr>
        <p:txBody>
          <a:bodyPr anchor="t" rtlCol="false" tIns="0" lIns="0" bIns="0" rIns="0">
            <a:spAutoFit/>
          </a:bodyPr>
          <a:lstStyle/>
          <a:p>
            <a:pPr algn="l">
              <a:lnSpc>
                <a:spcPts val="6966"/>
              </a:lnSpc>
            </a:pPr>
            <a:r>
              <a:rPr lang="en-US" sz="7037" spc="-175">
                <a:solidFill>
                  <a:srgbClr val="000000"/>
                </a:solidFill>
                <a:latin typeface="Ovo"/>
                <a:ea typeface="Ovo"/>
                <a:cs typeface="Ovo"/>
                <a:sym typeface="Ovo"/>
              </a:rPr>
              <a:t>GW200224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620905"/>
            <a:ext cx="7939070" cy="7939070"/>
          </a:xfrm>
          <a:custGeom>
            <a:avLst/>
            <a:gdLst/>
            <a:ahLst/>
            <a:cxnLst/>
            <a:rect r="r" b="b" t="t" l="l"/>
            <a:pathLst>
              <a:path h="7939070" w="7939070">
                <a:moveTo>
                  <a:pt x="0" y="0"/>
                </a:moveTo>
                <a:lnTo>
                  <a:pt x="7939070" y="0"/>
                </a:lnTo>
                <a:lnTo>
                  <a:pt x="7939070" y="7939070"/>
                </a:lnTo>
                <a:lnTo>
                  <a:pt x="0" y="7939070"/>
                </a:lnTo>
                <a:lnTo>
                  <a:pt x="0" y="0"/>
                </a:lnTo>
                <a:close/>
              </a:path>
            </a:pathLst>
          </a:custGeom>
          <a:blipFill>
            <a:blip r:embed="rId2"/>
            <a:stretch>
              <a:fillRect l="0" t="0" r="0" b="0"/>
            </a:stretch>
          </a:blipFill>
        </p:spPr>
      </p:sp>
      <p:sp>
        <p:nvSpPr>
          <p:cNvPr name="Freeform 3" id="3"/>
          <p:cNvSpPr/>
          <p:nvPr/>
        </p:nvSpPr>
        <p:spPr>
          <a:xfrm flipH="false" flipV="false" rot="0">
            <a:off x="9609081" y="1620905"/>
            <a:ext cx="7939070" cy="7939070"/>
          </a:xfrm>
          <a:custGeom>
            <a:avLst/>
            <a:gdLst/>
            <a:ahLst/>
            <a:cxnLst/>
            <a:rect r="r" b="b" t="t" l="l"/>
            <a:pathLst>
              <a:path h="7939070" w="7939070">
                <a:moveTo>
                  <a:pt x="0" y="0"/>
                </a:moveTo>
                <a:lnTo>
                  <a:pt x="7939070" y="0"/>
                </a:lnTo>
                <a:lnTo>
                  <a:pt x="7939070" y="7939070"/>
                </a:lnTo>
                <a:lnTo>
                  <a:pt x="0" y="7939070"/>
                </a:lnTo>
                <a:lnTo>
                  <a:pt x="0" y="0"/>
                </a:lnTo>
                <a:close/>
              </a:path>
            </a:pathLst>
          </a:custGeom>
          <a:blipFill>
            <a:blip r:embed="rId3"/>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
        <p:nvSpPr>
          <p:cNvPr name="TextBox 5" id="5"/>
          <p:cNvSpPr txBox="true"/>
          <p:nvPr/>
        </p:nvSpPr>
        <p:spPr>
          <a:xfrm rot="0">
            <a:off x="6465887" y="492615"/>
            <a:ext cx="11422946" cy="930748"/>
          </a:xfrm>
          <a:prstGeom prst="rect">
            <a:avLst/>
          </a:prstGeom>
        </p:spPr>
        <p:txBody>
          <a:bodyPr anchor="t" rtlCol="false" tIns="0" lIns="0" bIns="0" rIns="0">
            <a:spAutoFit/>
          </a:bodyPr>
          <a:lstStyle/>
          <a:p>
            <a:pPr algn="l">
              <a:lnSpc>
                <a:spcPts val="6966"/>
              </a:lnSpc>
            </a:pPr>
            <a:r>
              <a:rPr lang="en-US" sz="7037" spc="-175">
                <a:solidFill>
                  <a:srgbClr val="000000"/>
                </a:solidFill>
                <a:latin typeface="Ovo"/>
                <a:ea typeface="Ovo"/>
                <a:cs typeface="Ovo"/>
                <a:sym typeface="Ovo"/>
              </a:rPr>
              <a:t>GW200311</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53569" y="8946233"/>
            <a:ext cx="5081940" cy="2536873"/>
          </a:xfrm>
          <a:custGeom>
            <a:avLst/>
            <a:gdLst/>
            <a:ahLst/>
            <a:cxnLst/>
            <a:rect r="r" b="b" t="t" l="l"/>
            <a:pathLst>
              <a:path h="2536873" w="5081940">
                <a:moveTo>
                  <a:pt x="0" y="0"/>
                </a:moveTo>
                <a:lnTo>
                  <a:pt x="5081940" y="0"/>
                </a:lnTo>
                <a:lnTo>
                  <a:pt x="5081940" y="2536873"/>
                </a:lnTo>
                <a:lnTo>
                  <a:pt x="0" y="2536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24795" y="-2747714"/>
            <a:ext cx="1189909" cy="5495428"/>
          </a:xfrm>
          <a:custGeom>
            <a:avLst/>
            <a:gdLst/>
            <a:ahLst/>
            <a:cxnLst/>
            <a:rect r="r" b="b" t="t" l="l"/>
            <a:pathLst>
              <a:path h="5495428" w="1189909">
                <a:moveTo>
                  <a:pt x="0" y="0"/>
                </a:moveTo>
                <a:lnTo>
                  <a:pt x="1189909" y="0"/>
                </a:lnTo>
                <a:lnTo>
                  <a:pt x="1189909" y="5495428"/>
                </a:lnTo>
                <a:lnTo>
                  <a:pt x="0" y="5495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50608" y="1455625"/>
            <a:ext cx="14974187" cy="7599359"/>
          </a:xfrm>
          <a:custGeom>
            <a:avLst/>
            <a:gdLst/>
            <a:ahLst/>
            <a:cxnLst/>
            <a:rect r="r" b="b" t="t" l="l"/>
            <a:pathLst>
              <a:path h="7599359" w="14974187">
                <a:moveTo>
                  <a:pt x="0" y="0"/>
                </a:moveTo>
                <a:lnTo>
                  <a:pt x="14974187" y="0"/>
                </a:lnTo>
                <a:lnTo>
                  <a:pt x="14974187" y="7599359"/>
                </a:lnTo>
                <a:lnTo>
                  <a:pt x="0" y="7599359"/>
                </a:lnTo>
                <a:lnTo>
                  <a:pt x="0" y="0"/>
                </a:lnTo>
                <a:close/>
              </a:path>
            </a:pathLst>
          </a:custGeom>
          <a:blipFill>
            <a:blip r:embed="rId6"/>
            <a:stretch>
              <a:fillRect l="0" t="0" r="-1499" b="0"/>
            </a:stretch>
          </a:blipFill>
        </p:spPr>
      </p:sp>
      <p:sp>
        <p:nvSpPr>
          <p:cNvPr name="TextBox 5" id="5"/>
          <p:cNvSpPr txBox="true"/>
          <p:nvPr/>
        </p:nvSpPr>
        <p:spPr>
          <a:xfrm rot="0">
            <a:off x="1028700" y="942975"/>
            <a:ext cx="2665839" cy="378485"/>
          </a:xfrm>
          <a:prstGeom prst="rect">
            <a:avLst/>
          </a:prstGeom>
        </p:spPr>
        <p:txBody>
          <a:bodyPr anchor="t" rtlCol="false" tIns="0" lIns="0" bIns="0" rIns="0">
            <a:spAutoFit/>
          </a:bodyPr>
          <a:lstStyle/>
          <a:p>
            <a:pPr algn="ctr">
              <a:lnSpc>
                <a:spcPts val="2763"/>
              </a:lnSpc>
            </a:pPr>
            <a:r>
              <a:rPr lang="en-US" sz="1974" spc="38">
                <a:solidFill>
                  <a:srgbClr val="FFFFFF"/>
                </a:solidFill>
                <a:latin typeface="Now"/>
                <a:ea typeface="Now"/>
                <a:cs typeface="Now"/>
                <a:sym typeface="Now"/>
              </a:rPr>
              <a:t>Thynk Unlimited</a:t>
            </a:r>
          </a:p>
        </p:txBody>
      </p:sp>
      <p:sp>
        <p:nvSpPr>
          <p:cNvPr name="TextBox 6" id="6"/>
          <p:cNvSpPr txBox="true"/>
          <p:nvPr/>
        </p:nvSpPr>
        <p:spPr>
          <a:xfrm rot="0">
            <a:off x="1680232" y="9322499"/>
            <a:ext cx="9110554" cy="964501"/>
          </a:xfrm>
          <a:prstGeom prst="rect">
            <a:avLst/>
          </a:prstGeom>
        </p:spPr>
        <p:txBody>
          <a:bodyPr anchor="t" rtlCol="false" tIns="0" lIns="0" bIns="0" rIns="0">
            <a:spAutoFit/>
          </a:bodyPr>
          <a:lstStyle/>
          <a:p>
            <a:pPr algn="l">
              <a:lnSpc>
                <a:spcPts val="7164"/>
              </a:lnSpc>
            </a:pPr>
            <a:r>
              <a:rPr lang="en-US" sz="7236" spc="-180">
                <a:solidFill>
                  <a:srgbClr val="FF3131"/>
                </a:solidFill>
                <a:latin typeface="Ovo"/>
                <a:ea typeface="Ovo"/>
                <a:cs typeface="Ovo"/>
                <a:sym typeface="Ovo"/>
              </a:rPr>
              <a:t>Discussion</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
        <p:nvSpPr>
          <p:cNvPr name="TextBox 8" id="8"/>
          <p:cNvSpPr txBox="true"/>
          <p:nvPr/>
        </p:nvSpPr>
        <p:spPr>
          <a:xfrm rot="0">
            <a:off x="5822558" y="471841"/>
            <a:ext cx="6161360" cy="679426"/>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Is this diffrence significant?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68152" y="8139522"/>
            <a:ext cx="7130023" cy="1543842"/>
          </a:xfrm>
          <a:custGeom>
            <a:avLst/>
            <a:gdLst/>
            <a:ahLst/>
            <a:cxnLst/>
            <a:rect r="r" b="b" t="t" l="l"/>
            <a:pathLst>
              <a:path h="1543842" w="7130023">
                <a:moveTo>
                  <a:pt x="0" y="0"/>
                </a:moveTo>
                <a:lnTo>
                  <a:pt x="7130023" y="0"/>
                </a:lnTo>
                <a:lnTo>
                  <a:pt x="7130023" y="1543841"/>
                </a:lnTo>
                <a:lnTo>
                  <a:pt x="0" y="1543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606492" y="5946364"/>
            <a:ext cx="1363016" cy="2536873"/>
          </a:xfrm>
          <a:custGeom>
            <a:avLst/>
            <a:gdLst/>
            <a:ahLst/>
            <a:cxnLst/>
            <a:rect r="r" b="b" t="t" l="l"/>
            <a:pathLst>
              <a:path h="2536873" w="1363016">
                <a:moveTo>
                  <a:pt x="0" y="0"/>
                </a:moveTo>
                <a:lnTo>
                  <a:pt x="1363016" y="0"/>
                </a:lnTo>
                <a:lnTo>
                  <a:pt x="1363016" y="2536873"/>
                </a:lnTo>
                <a:lnTo>
                  <a:pt x="0" y="25368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71983" y="2222124"/>
            <a:ext cx="1363016" cy="2536873"/>
          </a:xfrm>
          <a:custGeom>
            <a:avLst/>
            <a:gdLst/>
            <a:ahLst/>
            <a:cxnLst/>
            <a:rect r="r" b="b" t="t" l="l"/>
            <a:pathLst>
              <a:path h="2536873" w="1363016">
                <a:moveTo>
                  <a:pt x="0" y="0"/>
                </a:moveTo>
                <a:lnTo>
                  <a:pt x="1363016" y="0"/>
                </a:lnTo>
                <a:lnTo>
                  <a:pt x="1363016" y="2536873"/>
                </a:lnTo>
                <a:lnTo>
                  <a:pt x="0" y="25368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865727" y="7080053"/>
            <a:ext cx="10393573" cy="1390625"/>
          </a:xfrm>
          <a:prstGeom prst="rect">
            <a:avLst/>
          </a:prstGeom>
        </p:spPr>
        <p:txBody>
          <a:bodyPr anchor="t" rtlCol="false" tIns="0" lIns="0" bIns="0" rIns="0">
            <a:spAutoFit/>
          </a:bodyPr>
          <a:lstStyle/>
          <a:p>
            <a:pPr algn="r" marL="0" indent="0" lvl="0">
              <a:lnSpc>
                <a:spcPts val="10800"/>
              </a:lnSpc>
            </a:pPr>
            <a:r>
              <a:rPr lang="en-US" sz="9000" spc="-225">
                <a:solidFill>
                  <a:srgbClr val="000000"/>
                </a:solidFill>
                <a:latin typeface="Ovo"/>
                <a:ea typeface="Ovo"/>
                <a:cs typeface="Ovo"/>
                <a:sym typeface="Ovo"/>
              </a:rPr>
              <a:t>Agenda</a:t>
            </a:r>
          </a:p>
        </p:txBody>
      </p:sp>
      <p:grpSp>
        <p:nvGrpSpPr>
          <p:cNvPr name="Group 6" id="6"/>
          <p:cNvGrpSpPr/>
          <p:nvPr/>
        </p:nvGrpSpPr>
        <p:grpSpPr>
          <a:xfrm rot="0">
            <a:off x="1028700" y="869790"/>
            <a:ext cx="4232004" cy="1797629"/>
            <a:chOff x="0" y="0"/>
            <a:chExt cx="5642673" cy="2396839"/>
          </a:xfrm>
        </p:grpSpPr>
        <p:sp>
          <p:nvSpPr>
            <p:cNvPr name="TextBox 7" id="7"/>
            <p:cNvSpPr txBox="true"/>
            <p:nvPr/>
          </p:nvSpPr>
          <p:spPr>
            <a:xfrm rot="0">
              <a:off x="0" y="146228"/>
              <a:ext cx="5383645" cy="740833"/>
            </a:xfrm>
            <a:prstGeom prst="rect">
              <a:avLst/>
            </a:prstGeom>
          </p:spPr>
          <p:txBody>
            <a:bodyPr anchor="t" rtlCol="false" tIns="0" lIns="0" bIns="0" rIns="0">
              <a:spAutoFit/>
            </a:bodyPr>
            <a:lstStyle/>
            <a:p>
              <a:pPr algn="l">
                <a:lnSpc>
                  <a:spcPts val="4550"/>
                </a:lnSpc>
              </a:pPr>
              <a:r>
                <a:rPr lang="en-US" sz="3500" spc="-87">
                  <a:solidFill>
                    <a:srgbClr val="000000"/>
                  </a:solidFill>
                  <a:latin typeface="Ovo"/>
                  <a:ea typeface="Ovo"/>
                  <a:cs typeface="Ovo"/>
                  <a:sym typeface="Ovo"/>
                </a:rPr>
                <a:t>01</a:t>
              </a:r>
            </a:p>
          </p:txBody>
        </p:sp>
        <p:sp>
          <p:nvSpPr>
            <p:cNvPr name="TextBox 8" id="8"/>
            <p:cNvSpPr txBox="true"/>
            <p:nvPr/>
          </p:nvSpPr>
          <p:spPr>
            <a:xfrm rot="0">
              <a:off x="0" y="1009298"/>
              <a:ext cx="5383645" cy="1387541"/>
            </a:xfrm>
            <a:prstGeom prst="rect">
              <a:avLst/>
            </a:prstGeom>
          </p:spPr>
          <p:txBody>
            <a:bodyPr anchor="t" rtlCol="false" tIns="0" lIns="0" bIns="0" rIns="0">
              <a:spAutoFit/>
            </a:bodyPr>
            <a:lstStyle/>
            <a:p>
              <a:pPr algn="l" marL="0" indent="0" lvl="0">
                <a:lnSpc>
                  <a:spcPts val="4200"/>
                </a:lnSpc>
              </a:pPr>
              <a:r>
                <a:rPr lang="en-US" b="true" sz="3000" spc="60">
                  <a:solidFill>
                    <a:srgbClr val="000000"/>
                  </a:solidFill>
                  <a:latin typeface="Now Bold"/>
                  <a:ea typeface="Now Bold"/>
                  <a:cs typeface="Now Bold"/>
                  <a:sym typeface="Now Bold"/>
                </a:rPr>
                <a:t>Introduction:</a:t>
              </a:r>
              <a:r>
                <a:rPr lang="en-US" sz="3000" spc="60">
                  <a:solidFill>
                    <a:srgbClr val="000000"/>
                  </a:solidFill>
                  <a:latin typeface="Now"/>
                  <a:ea typeface="Now"/>
                  <a:cs typeface="Now"/>
                  <a:sym typeface="Now"/>
                </a:rPr>
                <a:t>  Brief history, Background</a:t>
              </a:r>
            </a:p>
          </p:txBody>
        </p:sp>
        <p:sp>
          <p:nvSpPr>
            <p:cNvPr name="AutoShape 9" id="9"/>
            <p:cNvSpPr/>
            <p:nvPr/>
          </p:nvSpPr>
          <p:spPr>
            <a:xfrm>
              <a:off x="0" y="6350"/>
              <a:ext cx="5642673" cy="0"/>
            </a:xfrm>
            <a:prstGeom prst="line">
              <a:avLst/>
            </a:prstGeom>
            <a:ln cap="rnd" w="12700">
              <a:solidFill>
                <a:srgbClr val="000000"/>
              </a:solidFill>
              <a:prstDash val="solid"/>
              <a:headEnd type="none" len="sm" w="sm"/>
              <a:tailEnd type="none" len="sm" w="sm"/>
            </a:ln>
          </p:spPr>
        </p:sp>
      </p:grpSp>
      <p:grpSp>
        <p:nvGrpSpPr>
          <p:cNvPr name="Group 10" id="10"/>
          <p:cNvGrpSpPr/>
          <p:nvPr/>
        </p:nvGrpSpPr>
        <p:grpSpPr>
          <a:xfrm rot="0">
            <a:off x="1028700" y="3247097"/>
            <a:ext cx="4232004" cy="1261864"/>
            <a:chOff x="0" y="0"/>
            <a:chExt cx="5642673" cy="1682486"/>
          </a:xfrm>
        </p:grpSpPr>
        <p:sp>
          <p:nvSpPr>
            <p:cNvPr name="TextBox 11" id="11"/>
            <p:cNvSpPr txBox="true"/>
            <p:nvPr/>
          </p:nvSpPr>
          <p:spPr>
            <a:xfrm rot="0">
              <a:off x="0" y="152865"/>
              <a:ext cx="5383645" cy="740833"/>
            </a:xfrm>
            <a:prstGeom prst="rect">
              <a:avLst/>
            </a:prstGeom>
          </p:spPr>
          <p:txBody>
            <a:bodyPr anchor="t" rtlCol="false" tIns="0" lIns="0" bIns="0" rIns="0">
              <a:spAutoFit/>
            </a:bodyPr>
            <a:lstStyle/>
            <a:p>
              <a:pPr algn="l">
                <a:lnSpc>
                  <a:spcPts val="4550"/>
                </a:lnSpc>
              </a:pPr>
              <a:r>
                <a:rPr lang="en-US" sz="3500" spc="-87">
                  <a:solidFill>
                    <a:srgbClr val="000000"/>
                  </a:solidFill>
                  <a:latin typeface="Ovo"/>
                  <a:ea typeface="Ovo"/>
                  <a:cs typeface="Ovo"/>
                  <a:sym typeface="Ovo"/>
                </a:rPr>
                <a:t>04</a:t>
              </a:r>
            </a:p>
          </p:txBody>
        </p:sp>
        <p:sp>
          <p:nvSpPr>
            <p:cNvPr name="TextBox 12" id="12"/>
            <p:cNvSpPr txBox="true"/>
            <p:nvPr/>
          </p:nvSpPr>
          <p:spPr>
            <a:xfrm rot="0">
              <a:off x="0" y="1006178"/>
              <a:ext cx="5383645" cy="676308"/>
            </a:xfrm>
            <a:prstGeom prst="rect">
              <a:avLst/>
            </a:prstGeom>
          </p:spPr>
          <p:txBody>
            <a:bodyPr anchor="t" rtlCol="false" tIns="0" lIns="0" bIns="0" rIns="0">
              <a:spAutoFit/>
            </a:bodyPr>
            <a:lstStyle/>
            <a:p>
              <a:pPr algn="l" marL="0" indent="0" lvl="0">
                <a:lnSpc>
                  <a:spcPts val="4200"/>
                </a:lnSpc>
              </a:pPr>
              <a:r>
                <a:rPr lang="en-US" b="true" sz="3000" spc="60">
                  <a:solidFill>
                    <a:srgbClr val="000000"/>
                  </a:solidFill>
                  <a:latin typeface="Now Bold"/>
                  <a:ea typeface="Now Bold"/>
                  <a:cs typeface="Now Bold"/>
                  <a:sym typeface="Now Bold"/>
                </a:rPr>
                <a:t>Results</a:t>
              </a:r>
            </a:p>
          </p:txBody>
        </p:sp>
        <p:sp>
          <p:nvSpPr>
            <p:cNvPr name="AutoShape 13" id="13"/>
            <p:cNvSpPr/>
            <p:nvPr/>
          </p:nvSpPr>
          <p:spPr>
            <a:xfrm>
              <a:off x="0" y="6350"/>
              <a:ext cx="5642673" cy="0"/>
            </a:xfrm>
            <a:prstGeom prst="line">
              <a:avLst/>
            </a:prstGeom>
            <a:ln cap="rnd" w="12700">
              <a:solidFill>
                <a:srgbClr val="000000"/>
              </a:solidFill>
              <a:prstDash val="solid"/>
              <a:headEnd type="none" len="sm" w="sm"/>
              <a:tailEnd type="none" len="sm" w="sm"/>
            </a:ln>
          </p:spPr>
        </p:sp>
      </p:grpSp>
      <p:grpSp>
        <p:nvGrpSpPr>
          <p:cNvPr name="Group 14" id="14"/>
          <p:cNvGrpSpPr/>
          <p:nvPr/>
        </p:nvGrpSpPr>
        <p:grpSpPr>
          <a:xfrm rot="0">
            <a:off x="5872256" y="869790"/>
            <a:ext cx="4232004" cy="1797629"/>
            <a:chOff x="0" y="0"/>
            <a:chExt cx="5642673" cy="2396839"/>
          </a:xfrm>
        </p:grpSpPr>
        <p:sp>
          <p:nvSpPr>
            <p:cNvPr name="TextBox 15" id="15"/>
            <p:cNvSpPr txBox="true"/>
            <p:nvPr/>
          </p:nvSpPr>
          <p:spPr>
            <a:xfrm rot="0">
              <a:off x="0" y="146228"/>
              <a:ext cx="5383645" cy="740833"/>
            </a:xfrm>
            <a:prstGeom prst="rect">
              <a:avLst/>
            </a:prstGeom>
          </p:spPr>
          <p:txBody>
            <a:bodyPr anchor="t" rtlCol="false" tIns="0" lIns="0" bIns="0" rIns="0">
              <a:spAutoFit/>
            </a:bodyPr>
            <a:lstStyle/>
            <a:p>
              <a:pPr algn="l">
                <a:lnSpc>
                  <a:spcPts val="4550"/>
                </a:lnSpc>
              </a:pPr>
              <a:r>
                <a:rPr lang="en-US" sz="3500" spc="-87">
                  <a:solidFill>
                    <a:srgbClr val="000000"/>
                  </a:solidFill>
                  <a:latin typeface="Ovo"/>
                  <a:ea typeface="Ovo"/>
                  <a:cs typeface="Ovo"/>
                  <a:sym typeface="Ovo"/>
                </a:rPr>
                <a:t>02</a:t>
              </a:r>
            </a:p>
          </p:txBody>
        </p:sp>
        <p:sp>
          <p:nvSpPr>
            <p:cNvPr name="TextBox 16" id="16"/>
            <p:cNvSpPr txBox="true"/>
            <p:nvPr/>
          </p:nvSpPr>
          <p:spPr>
            <a:xfrm rot="0">
              <a:off x="0" y="1009298"/>
              <a:ext cx="5642673" cy="1387541"/>
            </a:xfrm>
            <a:prstGeom prst="rect">
              <a:avLst/>
            </a:prstGeom>
          </p:spPr>
          <p:txBody>
            <a:bodyPr anchor="t" rtlCol="false" tIns="0" lIns="0" bIns="0" rIns="0">
              <a:spAutoFit/>
            </a:bodyPr>
            <a:lstStyle/>
            <a:p>
              <a:pPr algn="l" marL="0" indent="0" lvl="0">
                <a:lnSpc>
                  <a:spcPts val="4200"/>
                </a:lnSpc>
              </a:pPr>
              <a:r>
                <a:rPr lang="en-US" b="true" sz="3000" spc="60">
                  <a:solidFill>
                    <a:srgbClr val="000000"/>
                  </a:solidFill>
                  <a:latin typeface="Now Bold"/>
                  <a:ea typeface="Now Bold"/>
                  <a:cs typeface="Now Bold"/>
                  <a:sym typeface="Now Bold"/>
                </a:rPr>
                <a:t>Theory:</a:t>
              </a:r>
              <a:r>
                <a:rPr lang="en-US" sz="3000" spc="60">
                  <a:solidFill>
                    <a:srgbClr val="000000"/>
                  </a:solidFill>
                  <a:latin typeface="Now"/>
                  <a:ea typeface="Now"/>
                  <a:cs typeface="Now"/>
                  <a:sym typeface="Now"/>
                </a:rPr>
                <a:t> Inntroduction to GWs Data analysis</a:t>
              </a:r>
            </a:p>
          </p:txBody>
        </p:sp>
        <p:sp>
          <p:nvSpPr>
            <p:cNvPr name="AutoShape 17" id="17"/>
            <p:cNvSpPr/>
            <p:nvPr/>
          </p:nvSpPr>
          <p:spPr>
            <a:xfrm>
              <a:off x="0" y="6350"/>
              <a:ext cx="5642673" cy="0"/>
            </a:xfrm>
            <a:prstGeom prst="line">
              <a:avLst/>
            </a:prstGeom>
            <a:ln cap="rnd" w="12700">
              <a:solidFill>
                <a:srgbClr val="000000"/>
              </a:solidFill>
              <a:prstDash val="solid"/>
              <a:headEnd type="none" len="sm" w="sm"/>
              <a:tailEnd type="none" len="sm" w="sm"/>
            </a:ln>
          </p:spPr>
        </p:sp>
      </p:grpSp>
      <p:grpSp>
        <p:nvGrpSpPr>
          <p:cNvPr name="Group 18" id="18"/>
          <p:cNvGrpSpPr/>
          <p:nvPr/>
        </p:nvGrpSpPr>
        <p:grpSpPr>
          <a:xfrm rot="0">
            <a:off x="5872256" y="3247097"/>
            <a:ext cx="4232004" cy="1795289"/>
            <a:chOff x="0" y="0"/>
            <a:chExt cx="5642673" cy="2393719"/>
          </a:xfrm>
        </p:grpSpPr>
        <p:sp>
          <p:nvSpPr>
            <p:cNvPr name="TextBox 19" id="19"/>
            <p:cNvSpPr txBox="true"/>
            <p:nvPr/>
          </p:nvSpPr>
          <p:spPr>
            <a:xfrm rot="0">
              <a:off x="0" y="152865"/>
              <a:ext cx="5383645" cy="740833"/>
            </a:xfrm>
            <a:prstGeom prst="rect">
              <a:avLst/>
            </a:prstGeom>
          </p:spPr>
          <p:txBody>
            <a:bodyPr anchor="t" rtlCol="false" tIns="0" lIns="0" bIns="0" rIns="0">
              <a:spAutoFit/>
            </a:bodyPr>
            <a:lstStyle/>
            <a:p>
              <a:pPr algn="l">
                <a:lnSpc>
                  <a:spcPts val="4550"/>
                </a:lnSpc>
              </a:pPr>
              <a:r>
                <a:rPr lang="en-US" sz="3500" spc="-87">
                  <a:solidFill>
                    <a:srgbClr val="000000"/>
                  </a:solidFill>
                  <a:latin typeface="Ovo"/>
                  <a:ea typeface="Ovo"/>
                  <a:cs typeface="Ovo"/>
                  <a:sym typeface="Ovo"/>
                </a:rPr>
                <a:t>05</a:t>
              </a:r>
            </a:p>
          </p:txBody>
        </p:sp>
        <p:sp>
          <p:nvSpPr>
            <p:cNvPr name="TextBox 20" id="20"/>
            <p:cNvSpPr txBox="true"/>
            <p:nvPr/>
          </p:nvSpPr>
          <p:spPr>
            <a:xfrm rot="0">
              <a:off x="0" y="1006178"/>
              <a:ext cx="5383645" cy="1387541"/>
            </a:xfrm>
            <a:prstGeom prst="rect">
              <a:avLst/>
            </a:prstGeom>
          </p:spPr>
          <p:txBody>
            <a:bodyPr anchor="t" rtlCol="false" tIns="0" lIns="0" bIns="0" rIns="0">
              <a:spAutoFit/>
            </a:bodyPr>
            <a:lstStyle/>
            <a:p>
              <a:pPr algn="l" marL="0" indent="0" lvl="0">
                <a:lnSpc>
                  <a:spcPts val="4200"/>
                </a:lnSpc>
              </a:pPr>
              <a:r>
                <a:rPr lang="en-US" b="true" sz="3000" spc="60">
                  <a:solidFill>
                    <a:srgbClr val="000000"/>
                  </a:solidFill>
                  <a:latin typeface="Now Bold"/>
                  <a:ea typeface="Now Bold"/>
                  <a:cs typeface="Now Bold"/>
                  <a:sym typeface="Now Bold"/>
                </a:rPr>
                <a:t>Discussions and conclusions</a:t>
              </a:r>
            </a:p>
          </p:txBody>
        </p:sp>
        <p:sp>
          <p:nvSpPr>
            <p:cNvPr name="AutoShape 21" id="21"/>
            <p:cNvSpPr/>
            <p:nvPr/>
          </p:nvSpPr>
          <p:spPr>
            <a:xfrm>
              <a:off x="0" y="6350"/>
              <a:ext cx="5642673" cy="0"/>
            </a:xfrm>
            <a:prstGeom prst="line">
              <a:avLst/>
            </a:prstGeom>
            <a:ln cap="rnd" w="12700">
              <a:solidFill>
                <a:srgbClr val="000000"/>
              </a:solidFill>
              <a:prstDash val="solid"/>
              <a:headEnd type="none" len="sm" w="sm"/>
              <a:tailEnd type="none" len="sm" w="sm"/>
            </a:ln>
          </p:spPr>
        </p:sp>
      </p:grpSp>
      <p:grpSp>
        <p:nvGrpSpPr>
          <p:cNvPr name="Group 22" id="22"/>
          <p:cNvGrpSpPr/>
          <p:nvPr/>
        </p:nvGrpSpPr>
        <p:grpSpPr>
          <a:xfrm rot="0">
            <a:off x="10640695" y="869790"/>
            <a:ext cx="4232004" cy="1797629"/>
            <a:chOff x="0" y="0"/>
            <a:chExt cx="5642673" cy="2396839"/>
          </a:xfrm>
        </p:grpSpPr>
        <p:sp>
          <p:nvSpPr>
            <p:cNvPr name="TextBox 23" id="23"/>
            <p:cNvSpPr txBox="true"/>
            <p:nvPr/>
          </p:nvSpPr>
          <p:spPr>
            <a:xfrm rot="0">
              <a:off x="0" y="146228"/>
              <a:ext cx="5383645" cy="740833"/>
            </a:xfrm>
            <a:prstGeom prst="rect">
              <a:avLst/>
            </a:prstGeom>
          </p:spPr>
          <p:txBody>
            <a:bodyPr anchor="t" rtlCol="false" tIns="0" lIns="0" bIns="0" rIns="0">
              <a:spAutoFit/>
            </a:bodyPr>
            <a:lstStyle/>
            <a:p>
              <a:pPr algn="l">
                <a:lnSpc>
                  <a:spcPts val="4550"/>
                </a:lnSpc>
              </a:pPr>
              <a:r>
                <a:rPr lang="en-US" sz="3500" spc="-87">
                  <a:solidFill>
                    <a:srgbClr val="000000"/>
                  </a:solidFill>
                  <a:latin typeface="Ovo"/>
                  <a:ea typeface="Ovo"/>
                  <a:cs typeface="Ovo"/>
                  <a:sym typeface="Ovo"/>
                </a:rPr>
                <a:t>03</a:t>
              </a:r>
            </a:p>
          </p:txBody>
        </p:sp>
        <p:sp>
          <p:nvSpPr>
            <p:cNvPr name="TextBox 24" id="24"/>
            <p:cNvSpPr txBox="true"/>
            <p:nvPr/>
          </p:nvSpPr>
          <p:spPr>
            <a:xfrm rot="0">
              <a:off x="0" y="1009298"/>
              <a:ext cx="5383645" cy="1387541"/>
            </a:xfrm>
            <a:prstGeom prst="rect">
              <a:avLst/>
            </a:prstGeom>
          </p:spPr>
          <p:txBody>
            <a:bodyPr anchor="t" rtlCol="false" tIns="0" lIns="0" bIns="0" rIns="0">
              <a:spAutoFit/>
            </a:bodyPr>
            <a:lstStyle/>
            <a:p>
              <a:pPr algn="l" marL="0" indent="0" lvl="0">
                <a:lnSpc>
                  <a:spcPts val="4200"/>
                </a:lnSpc>
              </a:pPr>
              <a:r>
                <a:rPr lang="en-US" b="true" sz="3000" spc="60">
                  <a:solidFill>
                    <a:srgbClr val="000000"/>
                  </a:solidFill>
                  <a:latin typeface="Now Bold"/>
                  <a:ea typeface="Now Bold"/>
                  <a:cs typeface="Now Bold"/>
                  <a:sym typeface="Now Bold"/>
                </a:rPr>
                <a:t>Aim</a:t>
              </a:r>
              <a:r>
                <a:rPr lang="en-US" sz="3000" spc="60">
                  <a:solidFill>
                    <a:srgbClr val="000000"/>
                  </a:solidFill>
                  <a:latin typeface="Now"/>
                  <a:ea typeface="Now"/>
                  <a:cs typeface="Now"/>
                  <a:sym typeface="Now"/>
                </a:rPr>
                <a:t> and </a:t>
              </a:r>
              <a:r>
                <a:rPr lang="en-US" b="true" sz="3000" spc="60">
                  <a:solidFill>
                    <a:srgbClr val="000000"/>
                  </a:solidFill>
                  <a:latin typeface="Now Bold"/>
                  <a:ea typeface="Now Bold"/>
                  <a:cs typeface="Now Bold"/>
                  <a:sym typeface="Now Bold"/>
                </a:rPr>
                <a:t>Methodology</a:t>
              </a:r>
              <a:r>
                <a:rPr lang="en-US" sz="3000" spc="60">
                  <a:solidFill>
                    <a:srgbClr val="000000"/>
                  </a:solidFill>
                  <a:latin typeface="Now"/>
                  <a:ea typeface="Now"/>
                  <a:cs typeface="Now"/>
                  <a:sym typeface="Now"/>
                </a:rPr>
                <a:t> </a:t>
              </a:r>
            </a:p>
          </p:txBody>
        </p:sp>
        <p:sp>
          <p:nvSpPr>
            <p:cNvPr name="AutoShape 25" id="25"/>
            <p:cNvSpPr/>
            <p:nvPr/>
          </p:nvSpPr>
          <p:spPr>
            <a:xfrm>
              <a:off x="0" y="6350"/>
              <a:ext cx="5642673" cy="0"/>
            </a:xfrm>
            <a:prstGeom prst="line">
              <a:avLst/>
            </a:prstGeom>
            <a:ln cap="rnd" w="12700">
              <a:solidFill>
                <a:srgbClr val="000000"/>
              </a:solidFill>
              <a:prstDash val="solid"/>
              <a:headEnd type="none" len="sm" w="sm"/>
              <a:tailEnd type="none" len="sm" w="sm"/>
            </a:ln>
          </p:spPr>
        </p:sp>
      </p:grpSp>
      <p:sp>
        <p:nvSpPr>
          <p:cNvPr name="TextBox 26" id="2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
        <p:nvSpPr>
          <p:cNvPr name="Freeform 3" id="3"/>
          <p:cNvSpPr/>
          <p:nvPr/>
        </p:nvSpPr>
        <p:spPr>
          <a:xfrm flipH="false" flipV="false" rot="0">
            <a:off x="1153569" y="8946233"/>
            <a:ext cx="5081940" cy="2536873"/>
          </a:xfrm>
          <a:custGeom>
            <a:avLst/>
            <a:gdLst/>
            <a:ahLst/>
            <a:cxnLst/>
            <a:rect r="r" b="b" t="t" l="l"/>
            <a:pathLst>
              <a:path h="2536873" w="5081940">
                <a:moveTo>
                  <a:pt x="0" y="0"/>
                </a:moveTo>
                <a:lnTo>
                  <a:pt x="5081940" y="0"/>
                </a:lnTo>
                <a:lnTo>
                  <a:pt x="5081940" y="2536873"/>
                </a:lnTo>
                <a:lnTo>
                  <a:pt x="0" y="25368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80232" y="9322499"/>
            <a:ext cx="9110554" cy="964501"/>
          </a:xfrm>
          <a:prstGeom prst="rect">
            <a:avLst/>
          </a:prstGeom>
        </p:spPr>
        <p:txBody>
          <a:bodyPr anchor="t" rtlCol="false" tIns="0" lIns="0" bIns="0" rIns="0">
            <a:spAutoFit/>
          </a:bodyPr>
          <a:lstStyle/>
          <a:p>
            <a:pPr algn="l">
              <a:lnSpc>
                <a:spcPts val="7164"/>
              </a:lnSpc>
            </a:pPr>
            <a:r>
              <a:rPr lang="en-US" sz="7236" spc="-180">
                <a:solidFill>
                  <a:srgbClr val="FF3131"/>
                </a:solidFill>
                <a:latin typeface="Ovo"/>
                <a:ea typeface="Ovo"/>
                <a:cs typeface="Ovo"/>
                <a:sym typeface="Ovo"/>
              </a:rPr>
              <a:t>Discussion</a:t>
            </a:r>
          </a:p>
        </p:txBody>
      </p:sp>
      <p:sp>
        <p:nvSpPr>
          <p:cNvPr name="TextBox 5" id="5"/>
          <p:cNvSpPr txBox="true"/>
          <p:nvPr/>
        </p:nvSpPr>
        <p:spPr>
          <a:xfrm rot="0">
            <a:off x="2096694" y="2068284"/>
            <a:ext cx="14487783" cy="6669718"/>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Ovo"/>
                <a:ea typeface="Ovo"/>
                <a:cs typeface="Ovo"/>
                <a:sym typeface="Ovo"/>
              </a:rPr>
              <a:t>A T-test is conducted to assess the difference, and it was found to be a relatively significant difference</a:t>
            </a:r>
          </a:p>
          <a:p>
            <a:pPr algn="ctr">
              <a:lnSpc>
                <a:spcPts val="4059"/>
              </a:lnSpc>
              <a:spcBef>
                <a:spcPct val="0"/>
              </a:spcBef>
            </a:pPr>
            <a:r>
              <a:rPr lang="en-US" sz="2899">
                <a:solidFill>
                  <a:srgbClr val="000000"/>
                </a:solidFill>
                <a:latin typeface="Ovo"/>
                <a:ea typeface="Ovo"/>
                <a:cs typeface="Ovo"/>
                <a:sym typeface="Ovo"/>
              </a:rPr>
              <a:t>: • H0=67.4 vs H0=70.0: t-statistic = 6.8040, p-value = 0.0005 </a:t>
            </a:r>
          </a:p>
          <a:p>
            <a:pPr algn="ctr">
              <a:lnSpc>
                <a:spcPts val="4059"/>
              </a:lnSpc>
              <a:spcBef>
                <a:spcPct val="0"/>
              </a:spcBef>
            </a:pPr>
          </a:p>
          <a:p>
            <a:pPr algn="ctr">
              <a:lnSpc>
                <a:spcPts val="4059"/>
              </a:lnSpc>
              <a:spcBef>
                <a:spcPct val="0"/>
              </a:spcBef>
            </a:pPr>
            <a:r>
              <a:rPr lang="en-US" sz="2899">
                <a:solidFill>
                  <a:srgbClr val="000000"/>
                </a:solidFill>
                <a:latin typeface="Ovo"/>
                <a:ea typeface="Ovo"/>
                <a:cs typeface="Ovo"/>
                <a:sym typeface="Ovo"/>
              </a:rPr>
              <a:t>• H0=70.0 vs H0=74.5: t-statistic = 6.8877, p-value = 0.0005 </a:t>
            </a:r>
          </a:p>
          <a:p>
            <a:pPr algn="ctr">
              <a:lnSpc>
                <a:spcPts val="4059"/>
              </a:lnSpc>
              <a:spcBef>
                <a:spcPct val="0"/>
              </a:spcBef>
            </a:pPr>
          </a:p>
          <a:p>
            <a:pPr algn="ctr">
              <a:lnSpc>
                <a:spcPts val="4059"/>
              </a:lnSpc>
              <a:spcBef>
                <a:spcPct val="0"/>
              </a:spcBef>
            </a:pPr>
            <a:r>
              <a:rPr lang="en-US" sz="2899">
                <a:solidFill>
                  <a:srgbClr val="000000"/>
                </a:solidFill>
                <a:latin typeface="Ovo"/>
                <a:ea typeface="Ovo"/>
                <a:cs typeface="Ovo"/>
                <a:sym typeface="Ovo"/>
              </a:rPr>
              <a:t>• H0=67.4 vs H0=74.5: t-statistic = 6.8564, p-value = 0.0005 </a:t>
            </a:r>
          </a:p>
          <a:p>
            <a:pPr algn="ctr">
              <a:lnSpc>
                <a:spcPts val="4059"/>
              </a:lnSpc>
              <a:spcBef>
                <a:spcPct val="0"/>
              </a:spcBef>
            </a:pPr>
          </a:p>
          <a:p>
            <a:pPr algn="ctr">
              <a:lnSpc>
                <a:spcPts val="4059"/>
              </a:lnSpc>
              <a:spcBef>
                <a:spcPct val="0"/>
              </a:spcBef>
            </a:pPr>
            <a:r>
              <a:rPr lang="en-US" sz="2899">
                <a:solidFill>
                  <a:srgbClr val="000000"/>
                </a:solidFill>
                <a:latin typeface="Ovo"/>
                <a:ea typeface="Ovo"/>
                <a:cs typeface="Ovo"/>
                <a:sym typeface="Ovo"/>
              </a:rPr>
              <a:t>However, Cohen’s d effect size (H0 = 67.4vsH0 =74.5) : 0.0696 indicates that</a:t>
            </a:r>
          </a:p>
          <a:p>
            <a:pPr algn="ctr">
              <a:lnSpc>
                <a:spcPts val="4059"/>
              </a:lnSpc>
              <a:spcBef>
                <a:spcPct val="0"/>
              </a:spcBef>
            </a:pPr>
            <a:r>
              <a:rPr lang="en-US" sz="2899">
                <a:solidFill>
                  <a:srgbClr val="000000"/>
                </a:solidFill>
                <a:latin typeface="Ovo"/>
                <a:ea typeface="Ovo"/>
                <a:cs typeface="Ovo"/>
                <a:sym typeface="Ovo"/>
              </a:rPr>
              <a:t>the magnitude of the effect is small. </a:t>
            </a:r>
          </a:p>
          <a:p>
            <a:pPr algn="ctr">
              <a:lnSpc>
                <a:spcPts val="4059"/>
              </a:lnSpc>
              <a:spcBef>
                <a:spcPct val="0"/>
              </a:spcBef>
            </a:pPr>
          </a:p>
          <a:p>
            <a:pPr algn="ctr">
              <a:lnSpc>
                <a:spcPts val="4059"/>
              </a:lnSpc>
              <a:spcBef>
                <a:spcPct val="0"/>
              </a:spcBef>
            </a:pPr>
            <a:r>
              <a:rPr lang="en-US" sz="2899">
                <a:solidFill>
                  <a:srgbClr val="000000"/>
                </a:solidFill>
                <a:latin typeface="Ovo"/>
                <a:ea typeface="Ovo"/>
                <a:cs typeface="Ovo"/>
                <a:sym typeface="Ovo"/>
              </a:rPr>
              <a:t>Hence, we cannot draw a conclusion about </a:t>
            </a:r>
          </a:p>
          <a:p>
            <a:pPr algn="ctr">
              <a:lnSpc>
                <a:spcPts val="4059"/>
              </a:lnSpc>
              <a:spcBef>
                <a:spcPct val="0"/>
              </a:spcBef>
            </a:pPr>
            <a:r>
              <a:rPr lang="en-US" sz="2899">
                <a:solidFill>
                  <a:srgbClr val="000000"/>
                </a:solidFill>
                <a:latin typeface="Ovo"/>
                <a:ea typeface="Ovo"/>
                <a:cs typeface="Ovo"/>
                <a:sym typeface="Ovo"/>
              </a:rPr>
              <a:t>the chirp mass based on the current state of this study...</a:t>
            </a:r>
          </a:p>
        </p:txBody>
      </p:sp>
      <p:sp>
        <p:nvSpPr>
          <p:cNvPr name="TextBox 6" id="6"/>
          <p:cNvSpPr txBox="true"/>
          <p:nvPr/>
        </p:nvSpPr>
        <p:spPr>
          <a:xfrm rot="0">
            <a:off x="5822558" y="471841"/>
            <a:ext cx="6161360" cy="679426"/>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o"/>
                <a:ea typeface="Ovo"/>
                <a:cs typeface="Ovo"/>
                <a:sym typeface="Ovo"/>
              </a:rPr>
              <a:t>Is this diffrence significant?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42975"/>
            <a:ext cx="2665839" cy="378485"/>
          </a:xfrm>
          <a:prstGeom prst="rect">
            <a:avLst/>
          </a:prstGeom>
        </p:spPr>
        <p:txBody>
          <a:bodyPr anchor="t" rtlCol="false" tIns="0" lIns="0" bIns="0" rIns="0">
            <a:spAutoFit/>
          </a:bodyPr>
          <a:lstStyle/>
          <a:p>
            <a:pPr algn="ctr">
              <a:lnSpc>
                <a:spcPts val="2763"/>
              </a:lnSpc>
            </a:pPr>
            <a:r>
              <a:rPr lang="en-US" sz="1974" spc="38">
                <a:solidFill>
                  <a:srgbClr val="FFFFFF"/>
                </a:solidFill>
                <a:latin typeface="Now"/>
                <a:ea typeface="Now"/>
                <a:cs typeface="Now"/>
                <a:sym typeface="Now"/>
              </a:rPr>
              <a:t>Thynk Unlimited</a:t>
            </a:r>
          </a:p>
        </p:txBody>
      </p:sp>
      <p:sp>
        <p:nvSpPr>
          <p:cNvPr name="TextBox 3" id="3"/>
          <p:cNvSpPr txBox="true"/>
          <p:nvPr/>
        </p:nvSpPr>
        <p:spPr>
          <a:xfrm rot="0">
            <a:off x="12464078" y="8991417"/>
            <a:ext cx="4795222" cy="266883"/>
          </a:xfrm>
          <a:prstGeom prst="rect">
            <a:avLst/>
          </a:prstGeom>
        </p:spPr>
        <p:txBody>
          <a:bodyPr anchor="t" rtlCol="false" tIns="0" lIns="0" bIns="0" rIns="0">
            <a:spAutoFit/>
          </a:bodyPr>
          <a:lstStyle/>
          <a:p>
            <a:pPr algn="r">
              <a:lnSpc>
                <a:spcPts val="2257"/>
              </a:lnSpc>
            </a:pPr>
            <a:r>
              <a:rPr lang="en-US" sz="2257" spc="44">
                <a:solidFill>
                  <a:srgbClr val="000000"/>
                </a:solidFill>
                <a:latin typeface="Now"/>
                <a:ea typeface="Now"/>
                <a:cs typeface="Now"/>
                <a:sym typeface="Now"/>
              </a:rPr>
              <a:t> | Thesis Defense Presentation</a:t>
            </a:r>
          </a:p>
        </p:txBody>
      </p:sp>
      <p:sp>
        <p:nvSpPr>
          <p:cNvPr name="TextBox 4" id="4"/>
          <p:cNvSpPr txBox="true"/>
          <p:nvPr/>
        </p:nvSpPr>
        <p:spPr>
          <a:xfrm rot="0">
            <a:off x="11384181" y="8981892"/>
            <a:ext cx="1465962" cy="265425"/>
          </a:xfrm>
          <a:prstGeom prst="rect">
            <a:avLst/>
          </a:prstGeom>
        </p:spPr>
        <p:txBody>
          <a:bodyPr anchor="t" rtlCol="false" tIns="0" lIns="0" bIns="0" rIns="0">
            <a:spAutoFit/>
          </a:bodyPr>
          <a:lstStyle/>
          <a:p>
            <a:pPr algn="r">
              <a:lnSpc>
                <a:spcPts val="2200"/>
              </a:lnSpc>
            </a:pPr>
            <a:r>
              <a:rPr lang="en-US" b="true" sz="2200" spc="43">
                <a:solidFill>
                  <a:srgbClr val="000000"/>
                </a:solidFill>
                <a:latin typeface="Now Bold"/>
                <a:ea typeface="Now Bold"/>
                <a:cs typeface="Now Bold"/>
                <a:sym typeface="Now Bold"/>
              </a:rPr>
              <a:t>Page 09</a:t>
            </a:r>
          </a:p>
        </p:txBody>
      </p:sp>
      <p:sp>
        <p:nvSpPr>
          <p:cNvPr name="Freeform 5" id="5"/>
          <p:cNvSpPr/>
          <p:nvPr/>
        </p:nvSpPr>
        <p:spPr>
          <a:xfrm flipH="false" flipV="false" rot="0">
            <a:off x="1941030" y="3382688"/>
            <a:ext cx="14839577" cy="4743650"/>
          </a:xfrm>
          <a:custGeom>
            <a:avLst/>
            <a:gdLst/>
            <a:ahLst/>
            <a:cxnLst/>
            <a:rect r="r" b="b" t="t" l="l"/>
            <a:pathLst>
              <a:path h="4743650" w="14839577">
                <a:moveTo>
                  <a:pt x="0" y="0"/>
                </a:moveTo>
                <a:lnTo>
                  <a:pt x="14839576" y="0"/>
                </a:lnTo>
                <a:lnTo>
                  <a:pt x="14839576" y="4743650"/>
                </a:lnTo>
                <a:lnTo>
                  <a:pt x="0" y="4743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361620" y="1646983"/>
            <a:ext cx="12942780" cy="854568"/>
          </a:xfrm>
          <a:prstGeom prst="rect">
            <a:avLst/>
          </a:prstGeom>
        </p:spPr>
        <p:txBody>
          <a:bodyPr anchor="t" rtlCol="false" tIns="0" lIns="0" bIns="0" rIns="0">
            <a:spAutoFit/>
          </a:bodyPr>
          <a:lstStyle/>
          <a:p>
            <a:pPr algn="ctr">
              <a:lnSpc>
                <a:spcPts val="7323"/>
              </a:lnSpc>
            </a:pPr>
            <a:r>
              <a:rPr lang="en-US" sz="7397" spc="-184">
                <a:solidFill>
                  <a:srgbClr val="000000"/>
                </a:solidFill>
                <a:latin typeface="Ovo"/>
                <a:ea typeface="Ovo"/>
                <a:cs typeface="Ovo"/>
                <a:sym typeface="Ovo"/>
              </a:rPr>
              <a:t>Limitations of the Study</a:t>
            </a:r>
          </a:p>
        </p:txBody>
      </p:sp>
      <p:sp>
        <p:nvSpPr>
          <p:cNvPr name="Freeform 7" id="7"/>
          <p:cNvSpPr/>
          <p:nvPr/>
        </p:nvSpPr>
        <p:spPr>
          <a:xfrm flipH="false" flipV="false" rot="0">
            <a:off x="16177177" y="-2778807"/>
            <a:ext cx="1189909" cy="5495428"/>
          </a:xfrm>
          <a:custGeom>
            <a:avLst/>
            <a:gdLst/>
            <a:ahLst/>
            <a:cxnLst/>
            <a:rect r="r" b="b" t="t" l="l"/>
            <a:pathLst>
              <a:path h="5495428" w="1189909">
                <a:moveTo>
                  <a:pt x="0" y="0"/>
                </a:moveTo>
                <a:lnTo>
                  <a:pt x="1189908" y="0"/>
                </a:lnTo>
                <a:lnTo>
                  <a:pt x="1189908" y="5495428"/>
                </a:lnTo>
                <a:lnTo>
                  <a:pt x="0" y="5495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549342" y="5754513"/>
            <a:ext cx="1363016" cy="2536873"/>
          </a:xfrm>
          <a:custGeom>
            <a:avLst/>
            <a:gdLst/>
            <a:ahLst/>
            <a:cxnLst/>
            <a:rect r="r" b="b" t="t" l="l"/>
            <a:pathLst>
              <a:path h="2536873" w="1363016">
                <a:moveTo>
                  <a:pt x="0" y="0"/>
                </a:moveTo>
                <a:lnTo>
                  <a:pt x="1363016" y="0"/>
                </a:lnTo>
                <a:lnTo>
                  <a:pt x="1363016" y="2536873"/>
                </a:lnTo>
                <a:lnTo>
                  <a:pt x="0" y="25368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52933" y="1800557"/>
            <a:ext cx="1363016" cy="2536873"/>
          </a:xfrm>
          <a:custGeom>
            <a:avLst/>
            <a:gdLst/>
            <a:ahLst/>
            <a:cxnLst/>
            <a:rect r="r" b="b" t="t" l="l"/>
            <a:pathLst>
              <a:path h="2536873" w="1363016">
                <a:moveTo>
                  <a:pt x="0" y="0"/>
                </a:moveTo>
                <a:lnTo>
                  <a:pt x="1363016" y="0"/>
                </a:lnTo>
                <a:lnTo>
                  <a:pt x="1363016" y="2536873"/>
                </a:lnTo>
                <a:lnTo>
                  <a:pt x="0" y="25368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3694539" y="3561505"/>
            <a:ext cx="11332558" cy="4720440"/>
          </a:xfrm>
          <a:prstGeom prst="rect">
            <a:avLst/>
          </a:prstGeom>
        </p:spPr>
        <p:txBody>
          <a:bodyPr anchor="t" rtlCol="false" tIns="0" lIns="0" bIns="0" rIns="0">
            <a:spAutoFit/>
          </a:bodyPr>
          <a:lstStyle/>
          <a:p>
            <a:pPr algn="ctr">
              <a:lnSpc>
                <a:spcPts val="2472"/>
              </a:lnSpc>
              <a:spcBef>
                <a:spcPct val="0"/>
              </a:spcBef>
            </a:pPr>
            <a:r>
              <a:rPr lang="en-US" sz="2472" spc="46">
                <a:solidFill>
                  <a:srgbClr val="000000"/>
                </a:solidFill>
                <a:latin typeface="Ovo"/>
                <a:ea typeface="Ovo"/>
                <a:cs typeface="Ovo"/>
                <a:sym typeface="Ovo"/>
              </a:rPr>
              <a:t> The study analysis focused on low-redshift events z and did not include the effects of high-redshift mergers. So far, detected gravitational wave CBCs are confined to a limited redshift range of 0.1 ≤ z ≤ 1.2. </a:t>
            </a:r>
          </a:p>
          <a:p>
            <a:pPr algn="ctr">
              <a:lnSpc>
                <a:spcPts val="2472"/>
              </a:lnSpc>
              <a:spcBef>
                <a:spcPct val="0"/>
              </a:spcBef>
            </a:pPr>
          </a:p>
          <a:p>
            <a:pPr algn="ctr">
              <a:lnSpc>
                <a:spcPts val="2472"/>
              </a:lnSpc>
              <a:spcBef>
                <a:spcPct val="0"/>
              </a:spcBef>
            </a:pPr>
          </a:p>
          <a:p>
            <a:pPr algn="ctr">
              <a:lnSpc>
                <a:spcPts val="2472"/>
              </a:lnSpc>
              <a:spcBef>
                <a:spcPct val="0"/>
              </a:spcBef>
            </a:pPr>
            <a:r>
              <a:rPr lang="en-US" sz="2472" spc="46">
                <a:solidFill>
                  <a:srgbClr val="000000"/>
                </a:solidFill>
                <a:latin typeface="Ovo"/>
                <a:ea typeface="Ovo"/>
                <a:cs typeface="Ovo"/>
                <a:sym typeface="Ovo"/>
              </a:rPr>
              <a:t>the posterior data used in this study were reweighed, and a previous prior was assumed to have a uniform merging rate (B. P. Abbott et al., 2019)</a:t>
            </a:r>
          </a:p>
          <a:p>
            <a:pPr algn="ctr">
              <a:lnSpc>
                <a:spcPts val="2472"/>
              </a:lnSpc>
              <a:spcBef>
                <a:spcPct val="0"/>
              </a:spcBef>
            </a:pPr>
            <a:r>
              <a:rPr lang="en-US" sz="2472" spc="46">
                <a:solidFill>
                  <a:srgbClr val="000000"/>
                </a:solidFill>
                <a:latin typeface="Ovo"/>
                <a:ea typeface="Ovo"/>
                <a:cs typeface="Ovo"/>
                <a:sym typeface="Ovo"/>
              </a:rPr>
              <a:t> which introduces a "statistical bias" in our results. </a:t>
            </a:r>
          </a:p>
          <a:p>
            <a:pPr algn="ctr">
              <a:lnSpc>
                <a:spcPts val="2472"/>
              </a:lnSpc>
              <a:spcBef>
                <a:spcPct val="0"/>
              </a:spcBef>
            </a:pPr>
          </a:p>
          <a:p>
            <a:pPr algn="ctr">
              <a:lnSpc>
                <a:spcPts val="2472"/>
              </a:lnSpc>
              <a:spcBef>
                <a:spcPct val="0"/>
              </a:spcBef>
            </a:pPr>
          </a:p>
          <a:p>
            <a:pPr algn="ctr">
              <a:lnSpc>
                <a:spcPts val="2472"/>
              </a:lnSpc>
              <a:spcBef>
                <a:spcPct val="0"/>
              </a:spcBef>
            </a:pPr>
            <a:r>
              <a:rPr lang="en-US" sz="2472" spc="46">
                <a:solidFill>
                  <a:srgbClr val="000000"/>
                </a:solidFill>
                <a:latin typeface="Ovo"/>
                <a:ea typeface="Ovo"/>
                <a:cs typeface="Ovo"/>
                <a:sym typeface="Ovo"/>
              </a:rPr>
              <a:t>The results are subject to the inevitable uncertainty of the luminosity distance dL values inferred from the GW signals, which lie within the degeneracy of the orbital inclination during the Inspiral phase </a:t>
            </a:r>
          </a:p>
          <a:p>
            <a:pPr algn="ctr">
              <a:lnSpc>
                <a:spcPts val="2472"/>
              </a:lnSpc>
              <a:spcBef>
                <a:spcPct val="0"/>
              </a:spcBef>
            </a:pPr>
          </a:p>
          <a:p>
            <a:pPr algn="ctr">
              <a:lnSpc>
                <a:spcPts val="2472"/>
              </a:lnSpc>
              <a:spcBef>
                <a:spcPct val="0"/>
              </a:spcBef>
            </a:pP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name="Freeform 12" id="12"/>
          <p:cNvSpPr/>
          <p:nvPr/>
        </p:nvSpPr>
        <p:spPr>
          <a:xfrm flipH="false" flipV="false" rot="0">
            <a:off x="1153569" y="8946233"/>
            <a:ext cx="5081940" cy="2536873"/>
          </a:xfrm>
          <a:custGeom>
            <a:avLst/>
            <a:gdLst/>
            <a:ahLst/>
            <a:cxnLst/>
            <a:rect r="r" b="b" t="t" l="l"/>
            <a:pathLst>
              <a:path h="2536873" w="5081940">
                <a:moveTo>
                  <a:pt x="0" y="0"/>
                </a:moveTo>
                <a:lnTo>
                  <a:pt x="5081940" y="0"/>
                </a:lnTo>
                <a:lnTo>
                  <a:pt x="5081940" y="2536873"/>
                </a:lnTo>
                <a:lnTo>
                  <a:pt x="0" y="25368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680232" y="9322499"/>
            <a:ext cx="9110554" cy="964501"/>
          </a:xfrm>
          <a:prstGeom prst="rect">
            <a:avLst/>
          </a:prstGeom>
        </p:spPr>
        <p:txBody>
          <a:bodyPr anchor="t" rtlCol="false" tIns="0" lIns="0" bIns="0" rIns="0">
            <a:spAutoFit/>
          </a:bodyPr>
          <a:lstStyle/>
          <a:p>
            <a:pPr algn="l">
              <a:lnSpc>
                <a:spcPts val="7164"/>
              </a:lnSpc>
            </a:pPr>
            <a:r>
              <a:rPr lang="en-US" sz="7236" spc="-180">
                <a:solidFill>
                  <a:srgbClr val="FF3131"/>
                </a:solidFill>
                <a:latin typeface="Ovo"/>
                <a:ea typeface="Ovo"/>
                <a:cs typeface="Ovo"/>
                <a:sym typeface="Ovo"/>
              </a:rPr>
              <a:t>Discussion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72638" y="2530182"/>
            <a:ext cx="13742724" cy="4393028"/>
          </a:xfrm>
          <a:custGeom>
            <a:avLst/>
            <a:gdLst/>
            <a:ahLst/>
            <a:cxnLst/>
            <a:rect r="r" b="b" t="t" l="l"/>
            <a:pathLst>
              <a:path h="4393028" w="13742724">
                <a:moveTo>
                  <a:pt x="0" y="0"/>
                </a:moveTo>
                <a:lnTo>
                  <a:pt x="13742724" y="0"/>
                </a:lnTo>
                <a:lnTo>
                  <a:pt x="13742724" y="4393029"/>
                </a:lnTo>
                <a:lnTo>
                  <a:pt x="0" y="4393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72610" y="1162050"/>
            <a:ext cx="12942780" cy="987906"/>
          </a:xfrm>
          <a:prstGeom prst="rect">
            <a:avLst/>
          </a:prstGeom>
        </p:spPr>
        <p:txBody>
          <a:bodyPr anchor="t" rtlCol="false" tIns="0" lIns="0" bIns="0" rIns="0">
            <a:spAutoFit/>
          </a:bodyPr>
          <a:lstStyle/>
          <a:p>
            <a:pPr algn="ctr">
              <a:lnSpc>
                <a:spcPts val="7323"/>
              </a:lnSpc>
            </a:pPr>
            <a:r>
              <a:rPr lang="en-US" sz="7397" spc="-184">
                <a:solidFill>
                  <a:srgbClr val="000000"/>
                </a:solidFill>
                <a:latin typeface="Ovo"/>
                <a:ea typeface="Ovo"/>
                <a:cs typeface="Ovo"/>
                <a:sym typeface="Ovo"/>
              </a:rPr>
              <a:t>Future work </a:t>
            </a:r>
          </a:p>
        </p:txBody>
      </p:sp>
      <p:sp>
        <p:nvSpPr>
          <p:cNvPr name="TextBox 4" id="4"/>
          <p:cNvSpPr txBox="true"/>
          <p:nvPr/>
        </p:nvSpPr>
        <p:spPr>
          <a:xfrm rot="0">
            <a:off x="3971842" y="3418077"/>
            <a:ext cx="10344317" cy="2196345"/>
          </a:xfrm>
          <a:prstGeom prst="rect">
            <a:avLst/>
          </a:prstGeom>
        </p:spPr>
        <p:txBody>
          <a:bodyPr anchor="t" rtlCol="false" tIns="0" lIns="0" bIns="0" rIns="0">
            <a:spAutoFit/>
          </a:bodyPr>
          <a:lstStyle/>
          <a:p>
            <a:pPr algn="ctr">
              <a:lnSpc>
                <a:spcPts val="2856"/>
              </a:lnSpc>
            </a:pPr>
            <a:r>
              <a:rPr lang="en-US" sz="2856" spc="54">
                <a:solidFill>
                  <a:srgbClr val="000000"/>
                </a:solidFill>
                <a:latin typeface="Ovo"/>
                <a:ea typeface="Ovo"/>
                <a:cs typeface="Ovo"/>
                <a:sym typeface="Ovo"/>
              </a:rPr>
              <a:t> The next step will be to consider gravitational wave population events; future hypotheses can be well addressed.</a:t>
            </a:r>
          </a:p>
          <a:p>
            <a:pPr algn="ctr">
              <a:lnSpc>
                <a:spcPts val="2856"/>
              </a:lnSpc>
            </a:pPr>
          </a:p>
          <a:p>
            <a:pPr algn="ctr">
              <a:lnSpc>
                <a:spcPts val="2856"/>
              </a:lnSpc>
            </a:pPr>
          </a:p>
          <a:p>
            <a:pPr algn="ctr">
              <a:lnSpc>
                <a:spcPts val="2856"/>
              </a:lnSpc>
              <a:spcBef>
                <a:spcPct val="0"/>
              </a:spcBef>
            </a:pPr>
            <a:r>
              <a:rPr lang="en-US" sz="2856" spc="56">
                <a:solidFill>
                  <a:srgbClr val="000000"/>
                </a:solidFill>
                <a:latin typeface="Ovo"/>
                <a:ea typeface="Ovo"/>
                <a:cs typeface="Ovo"/>
                <a:sym typeface="Ovo"/>
              </a:rPr>
              <a:t>Studying</a:t>
            </a:r>
            <a:r>
              <a:rPr lang="en-US" sz="2856" spc="56">
                <a:solidFill>
                  <a:srgbClr val="000000"/>
                </a:solidFill>
                <a:latin typeface="Ovo"/>
                <a:ea typeface="Ovo"/>
                <a:cs typeface="Ovo"/>
                <a:sym typeface="Ovo"/>
              </a:rPr>
              <a:t> other parameters have the potential to study the effects of cosmology, such as matter density Ωm</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42975"/>
            <a:ext cx="2665839" cy="378485"/>
          </a:xfrm>
          <a:prstGeom prst="rect">
            <a:avLst/>
          </a:prstGeom>
        </p:spPr>
        <p:txBody>
          <a:bodyPr anchor="t" rtlCol="false" tIns="0" lIns="0" bIns="0" rIns="0">
            <a:spAutoFit/>
          </a:bodyPr>
          <a:lstStyle/>
          <a:p>
            <a:pPr algn="ctr">
              <a:lnSpc>
                <a:spcPts val="2763"/>
              </a:lnSpc>
            </a:pPr>
            <a:r>
              <a:rPr lang="en-US" sz="1974" spc="38">
                <a:solidFill>
                  <a:srgbClr val="FFFFFF"/>
                </a:solidFill>
                <a:latin typeface="Now"/>
                <a:ea typeface="Now"/>
                <a:cs typeface="Now"/>
                <a:sym typeface="Now"/>
              </a:rPr>
              <a:t>Thynk Unlimited</a:t>
            </a:r>
          </a:p>
        </p:txBody>
      </p:sp>
      <p:sp>
        <p:nvSpPr>
          <p:cNvPr name="TextBox 3" id="3"/>
          <p:cNvSpPr txBox="true"/>
          <p:nvPr/>
        </p:nvSpPr>
        <p:spPr>
          <a:xfrm rot="0">
            <a:off x="12464078" y="8991417"/>
            <a:ext cx="4795222" cy="266883"/>
          </a:xfrm>
          <a:prstGeom prst="rect">
            <a:avLst/>
          </a:prstGeom>
        </p:spPr>
        <p:txBody>
          <a:bodyPr anchor="t" rtlCol="false" tIns="0" lIns="0" bIns="0" rIns="0">
            <a:spAutoFit/>
          </a:bodyPr>
          <a:lstStyle/>
          <a:p>
            <a:pPr algn="r">
              <a:lnSpc>
                <a:spcPts val="2257"/>
              </a:lnSpc>
            </a:pPr>
            <a:r>
              <a:rPr lang="en-US" sz="2257" spc="44">
                <a:solidFill>
                  <a:srgbClr val="000000"/>
                </a:solidFill>
                <a:latin typeface="Now"/>
                <a:ea typeface="Now"/>
                <a:cs typeface="Now"/>
                <a:sym typeface="Now"/>
              </a:rPr>
              <a:t> | Thesis Defense Presentation</a:t>
            </a:r>
          </a:p>
        </p:txBody>
      </p:sp>
      <p:sp>
        <p:nvSpPr>
          <p:cNvPr name="TextBox 4" id="4"/>
          <p:cNvSpPr txBox="true"/>
          <p:nvPr/>
        </p:nvSpPr>
        <p:spPr>
          <a:xfrm rot="0">
            <a:off x="11384181" y="8981892"/>
            <a:ext cx="1465962" cy="265425"/>
          </a:xfrm>
          <a:prstGeom prst="rect">
            <a:avLst/>
          </a:prstGeom>
        </p:spPr>
        <p:txBody>
          <a:bodyPr anchor="t" rtlCol="false" tIns="0" lIns="0" bIns="0" rIns="0">
            <a:spAutoFit/>
          </a:bodyPr>
          <a:lstStyle/>
          <a:p>
            <a:pPr algn="r">
              <a:lnSpc>
                <a:spcPts val="2200"/>
              </a:lnSpc>
            </a:pPr>
            <a:r>
              <a:rPr lang="en-US" b="true" sz="2200" spc="43">
                <a:solidFill>
                  <a:srgbClr val="000000"/>
                </a:solidFill>
                <a:latin typeface="Now Bold"/>
                <a:ea typeface="Now Bold"/>
                <a:cs typeface="Now Bold"/>
                <a:sym typeface="Now Bold"/>
              </a:rPr>
              <a:t>Page 08</a:t>
            </a:r>
          </a:p>
        </p:txBody>
      </p:sp>
      <p:sp>
        <p:nvSpPr>
          <p:cNvPr name="Freeform 5" id="5"/>
          <p:cNvSpPr/>
          <p:nvPr/>
        </p:nvSpPr>
        <p:spPr>
          <a:xfrm flipH="false" flipV="false" rot="0">
            <a:off x="9746776" y="938288"/>
            <a:ext cx="10763169" cy="1543842"/>
          </a:xfrm>
          <a:custGeom>
            <a:avLst/>
            <a:gdLst/>
            <a:ahLst/>
            <a:cxnLst/>
            <a:rect r="r" b="b" t="t" l="l"/>
            <a:pathLst>
              <a:path h="1543842" w="10763169">
                <a:moveTo>
                  <a:pt x="0" y="0"/>
                </a:moveTo>
                <a:lnTo>
                  <a:pt x="10763169" y="0"/>
                </a:lnTo>
                <a:lnTo>
                  <a:pt x="10763169" y="1543841"/>
                </a:lnTo>
                <a:lnTo>
                  <a:pt x="0" y="15438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84741" y="1766727"/>
            <a:ext cx="9694149" cy="1548639"/>
          </a:xfrm>
          <a:prstGeom prst="rect">
            <a:avLst/>
          </a:prstGeom>
        </p:spPr>
        <p:txBody>
          <a:bodyPr anchor="t" rtlCol="false" tIns="0" lIns="0" bIns="0" rIns="0">
            <a:spAutoFit/>
          </a:bodyPr>
          <a:lstStyle/>
          <a:p>
            <a:pPr algn="l">
              <a:lnSpc>
                <a:spcPts val="11520"/>
              </a:lnSpc>
            </a:pPr>
            <a:r>
              <a:rPr lang="en-US" sz="11637" spc="-290">
                <a:solidFill>
                  <a:srgbClr val="000000"/>
                </a:solidFill>
                <a:latin typeface="Ovo"/>
                <a:ea typeface="Ovo"/>
                <a:cs typeface="Ovo"/>
                <a:sym typeface="Ovo"/>
              </a:rPr>
              <a:t>Conclusion</a:t>
            </a:r>
          </a:p>
        </p:txBody>
      </p:sp>
      <p:sp>
        <p:nvSpPr>
          <p:cNvPr name="Freeform 7" id="7"/>
          <p:cNvSpPr/>
          <p:nvPr/>
        </p:nvSpPr>
        <p:spPr>
          <a:xfrm flipH="false" flipV="false" rot="0">
            <a:off x="-334316" y="6425824"/>
            <a:ext cx="1363016" cy="4668669"/>
          </a:xfrm>
          <a:custGeom>
            <a:avLst/>
            <a:gdLst/>
            <a:ahLst/>
            <a:cxnLst/>
            <a:rect r="r" b="b" t="t" l="l"/>
            <a:pathLst>
              <a:path h="4668669" w="1363016">
                <a:moveTo>
                  <a:pt x="0" y="0"/>
                </a:moveTo>
                <a:lnTo>
                  <a:pt x="1363016" y="0"/>
                </a:lnTo>
                <a:lnTo>
                  <a:pt x="1363016" y="4668669"/>
                </a:lnTo>
                <a:lnTo>
                  <a:pt x="0" y="4668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7259300" y="3017282"/>
            <a:ext cx="1363016" cy="4668669"/>
          </a:xfrm>
          <a:custGeom>
            <a:avLst/>
            <a:gdLst/>
            <a:ahLst/>
            <a:cxnLst/>
            <a:rect r="r" b="b" t="t" l="l"/>
            <a:pathLst>
              <a:path h="4668669" w="1363016">
                <a:moveTo>
                  <a:pt x="0" y="0"/>
                </a:moveTo>
                <a:lnTo>
                  <a:pt x="1363016" y="0"/>
                </a:lnTo>
                <a:lnTo>
                  <a:pt x="1363016" y="4668669"/>
                </a:lnTo>
                <a:lnTo>
                  <a:pt x="0" y="4668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361620" y="3031996"/>
            <a:ext cx="13909652" cy="5096197"/>
          </a:xfrm>
          <a:prstGeom prst="rect">
            <a:avLst/>
          </a:prstGeom>
        </p:spPr>
        <p:txBody>
          <a:bodyPr anchor="t" rtlCol="false" tIns="0" lIns="0" bIns="0" rIns="0">
            <a:spAutoFit/>
          </a:bodyPr>
          <a:lstStyle/>
          <a:p>
            <a:pPr algn="ctr">
              <a:lnSpc>
                <a:spcPts val="3120"/>
              </a:lnSpc>
            </a:pPr>
          </a:p>
          <a:p>
            <a:pPr algn="ctr" marL="561341" indent="-280670" lvl="1">
              <a:lnSpc>
                <a:spcPts val="3120"/>
              </a:lnSpc>
              <a:buFont typeface="Arial"/>
              <a:buChar char="•"/>
            </a:pPr>
            <a:r>
              <a:rPr lang="en-US" sz="2600">
                <a:solidFill>
                  <a:srgbClr val="000000"/>
                </a:solidFill>
                <a:latin typeface="Ovo"/>
                <a:ea typeface="Ovo"/>
                <a:cs typeface="Ovo"/>
                <a:sym typeface="Ovo"/>
              </a:rPr>
              <a:t>The degeneracy between estimating the redshift and the chirp mass of the source was observed in this study, where most of the gravitational waves lack electromagnetic observations. </a:t>
            </a:r>
          </a:p>
          <a:p>
            <a:pPr algn="ctr">
              <a:lnSpc>
                <a:spcPts val="3120"/>
              </a:lnSpc>
            </a:pPr>
          </a:p>
          <a:p>
            <a:pPr algn="ctr" marL="561341" indent="-280670" lvl="1">
              <a:lnSpc>
                <a:spcPts val="3120"/>
              </a:lnSpc>
              <a:buFont typeface="Arial"/>
              <a:buChar char="•"/>
            </a:pPr>
            <a:r>
              <a:rPr lang="en-US" sz="2600">
                <a:solidFill>
                  <a:srgbClr val="000000"/>
                </a:solidFill>
                <a:latin typeface="Ovo"/>
                <a:ea typeface="Ovo"/>
                <a:cs typeface="Ovo"/>
                <a:sym typeface="Ovo"/>
              </a:rPr>
              <a:t>It observed that gravitational waves(GWs) are not sensitive enough to pin down the Hubble constant at the current stage of observations.</a:t>
            </a:r>
          </a:p>
          <a:p>
            <a:pPr algn="ctr">
              <a:lnSpc>
                <a:spcPts val="3120"/>
              </a:lnSpc>
            </a:pPr>
          </a:p>
          <a:p>
            <a:pPr algn="ctr">
              <a:lnSpc>
                <a:spcPts val="3120"/>
              </a:lnSpc>
            </a:pPr>
          </a:p>
          <a:p>
            <a:pPr algn="ctr" marL="561341" indent="-280670" lvl="1">
              <a:lnSpc>
                <a:spcPts val="3120"/>
              </a:lnSpc>
              <a:buFont typeface="Arial"/>
              <a:buChar char="•"/>
            </a:pPr>
            <a:r>
              <a:rPr lang="en-US" sz="2600">
                <a:solidFill>
                  <a:srgbClr val="000000"/>
                </a:solidFill>
                <a:latin typeface="Ovo"/>
                <a:ea typeface="Ovo"/>
                <a:cs typeface="Ovo"/>
                <a:sym typeface="Ovo"/>
              </a:rPr>
              <a:t> Future gravitational wave observatories promise to provide much-enhanced sky localization (such as the Einstein Telescope in the next few years) and, therefore, more electromagnetic counterparts that will offer improved cosmological inference using gravitational waves (GWs) with even higher redshifts, serving as a more robust tool to probe cosmology</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04489" y="3632663"/>
            <a:ext cx="1302528" cy="1302528"/>
          </a:xfrm>
          <a:custGeom>
            <a:avLst/>
            <a:gdLst/>
            <a:ahLst/>
            <a:cxnLst/>
            <a:rect r="r" b="b" t="t" l="l"/>
            <a:pathLst>
              <a:path h="1302528" w="1302528">
                <a:moveTo>
                  <a:pt x="0" y="0"/>
                </a:moveTo>
                <a:lnTo>
                  <a:pt x="1302527" y="0"/>
                </a:lnTo>
                <a:lnTo>
                  <a:pt x="1302527" y="1302528"/>
                </a:lnTo>
                <a:lnTo>
                  <a:pt x="0" y="1302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492736" y="3773111"/>
            <a:ext cx="1302528" cy="1302528"/>
          </a:xfrm>
          <a:custGeom>
            <a:avLst/>
            <a:gdLst/>
            <a:ahLst/>
            <a:cxnLst/>
            <a:rect r="r" b="b" t="t" l="l"/>
            <a:pathLst>
              <a:path h="1302528" w="1302528">
                <a:moveTo>
                  <a:pt x="0" y="0"/>
                </a:moveTo>
                <a:lnTo>
                  <a:pt x="1302528" y="0"/>
                </a:lnTo>
                <a:lnTo>
                  <a:pt x="1302528" y="1302528"/>
                </a:lnTo>
                <a:lnTo>
                  <a:pt x="0" y="1302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549641" y="3632663"/>
            <a:ext cx="1302528" cy="1302528"/>
          </a:xfrm>
          <a:custGeom>
            <a:avLst/>
            <a:gdLst/>
            <a:ahLst/>
            <a:cxnLst/>
            <a:rect r="r" b="b" t="t" l="l"/>
            <a:pathLst>
              <a:path h="1302528" w="1302528">
                <a:moveTo>
                  <a:pt x="0" y="0"/>
                </a:moveTo>
                <a:lnTo>
                  <a:pt x="1302528" y="0"/>
                </a:lnTo>
                <a:lnTo>
                  <a:pt x="1302528" y="1302528"/>
                </a:lnTo>
                <a:lnTo>
                  <a:pt x="0" y="13025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346491" y="4610068"/>
            <a:ext cx="1561940" cy="1597892"/>
          </a:xfrm>
          <a:custGeom>
            <a:avLst/>
            <a:gdLst/>
            <a:ahLst/>
            <a:cxnLst/>
            <a:rect r="r" b="b" t="t" l="l"/>
            <a:pathLst>
              <a:path h="1597892" w="1561940">
                <a:moveTo>
                  <a:pt x="0" y="0"/>
                </a:moveTo>
                <a:lnTo>
                  <a:pt x="1561940" y="0"/>
                </a:lnTo>
                <a:lnTo>
                  <a:pt x="1561940" y="1597892"/>
                </a:lnTo>
                <a:lnTo>
                  <a:pt x="0" y="15978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344319" y="4542441"/>
            <a:ext cx="711602" cy="726125"/>
          </a:xfrm>
          <a:custGeom>
            <a:avLst/>
            <a:gdLst/>
            <a:ahLst/>
            <a:cxnLst/>
            <a:rect r="r" b="b" t="t" l="l"/>
            <a:pathLst>
              <a:path h="726125" w="711602">
                <a:moveTo>
                  <a:pt x="0" y="0"/>
                </a:moveTo>
                <a:lnTo>
                  <a:pt x="711602" y="0"/>
                </a:lnTo>
                <a:lnTo>
                  <a:pt x="711602" y="726125"/>
                </a:lnTo>
                <a:lnTo>
                  <a:pt x="0" y="7261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367987" y="2736162"/>
            <a:ext cx="2405567" cy="2672852"/>
          </a:xfrm>
          <a:custGeom>
            <a:avLst/>
            <a:gdLst/>
            <a:ahLst/>
            <a:cxnLst/>
            <a:rect r="r" b="b" t="t" l="l"/>
            <a:pathLst>
              <a:path h="2672852" w="2405567">
                <a:moveTo>
                  <a:pt x="0" y="0"/>
                </a:moveTo>
                <a:lnTo>
                  <a:pt x="2405567" y="0"/>
                </a:lnTo>
                <a:lnTo>
                  <a:pt x="2405567" y="2672852"/>
                </a:lnTo>
                <a:lnTo>
                  <a:pt x="0" y="2672852"/>
                </a:lnTo>
                <a:lnTo>
                  <a:pt x="0" y="0"/>
                </a:lnTo>
                <a:close/>
              </a:path>
            </a:pathLst>
          </a:custGeom>
          <a:blipFill>
            <a:blip r:embed="rId8"/>
            <a:stretch>
              <a:fillRect l="0" t="0" r="0" b="0"/>
            </a:stretch>
          </a:blipFill>
        </p:spPr>
      </p:sp>
      <p:sp>
        <p:nvSpPr>
          <p:cNvPr name="TextBox 8" id="8"/>
          <p:cNvSpPr txBox="true"/>
          <p:nvPr/>
        </p:nvSpPr>
        <p:spPr>
          <a:xfrm rot="0">
            <a:off x="4500320" y="615676"/>
            <a:ext cx="9287360" cy="1409601"/>
          </a:xfrm>
          <a:prstGeom prst="rect">
            <a:avLst/>
          </a:prstGeom>
        </p:spPr>
        <p:txBody>
          <a:bodyPr anchor="t" rtlCol="false" tIns="0" lIns="0" bIns="0" rIns="0">
            <a:spAutoFit/>
          </a:bodyPr>
          <a:lstStyle/>
          <a:p>
            <a:pPr algn="ctr" marL="0" indent="0" lvl="0">
              <a:lnSpc>
                <a:spcPts val="5520"/>
              </a:lnSpc>
              <a:spcBef>
                <a:spcPct val="0"/>
              </a:spcBef>
            </a:pPr>
            <a:r>
              <a:rPr lang="en-US" sz="4600" spc="-110">
                <a:solidFill>
                  <a:srgbClr val="000000"/>
                </a:solidFill>
                <a:latin typeface="Ovo"/>
                <a:ea typeface="Ovo"/>
                <a:cs typeface="Ovo"/>
                <a:sym typeface="Ovo"/>
              </a:rPr>
              <a:t>100 YEARS OF HUNTING THE GRAVITY WAVES</a:t>
            </a:r>
          </a:p>
        </p:txBody>
      </p:sp>
      <p:sp>
        <p:nvSpPr>
          <p:cNvPr name="TextBox 9" id="9"/>
          <p:cNvSpPr txBox="true"/>
          <p:nvPr/>
        </p:nvSpPr>
        <p:spPr>
          <a:xfrm rot="0">
            <a:off x="1328373" y="5428064"/>
            <a:ext cx="4580058" cy="2534342"/>
          </a:xfrm>
          <a:prstGeom prst="rect">
            <a:avLst/>
          </a:prstGeom>
        </p:spPr>
        <p:txBody>
          <a:bodyPr anchor="t" rtlCol="false" tIns="0" lIns="0" bIns="0" rIns="0">
            <a:spAutoFit/>
          </a:bodyPr>
          <a:lstStyle/>
          <a:p>
            <a:pPr algn="ctr">
              <a:lnSpc>
                <a:spcPts val="3372"/>
              </a:lnSpc>
            </a:pPr>
            <a:r>
              <a:rPr lang="en-US" sz="3066" spc="58">
                <a:solidFill>
                  <a:srgbClr val="000000"/>
                </a:solidFill>
                <a:latin typeface="Ovo"/>
                <a:ea typeface="Ovo"/>
                <a:cs typeface="Ovo"/>
                <a:sym typeface="Ovo"/>
              </a:rPr>
              <a:t>1915</a:t>
            </a:r>
          </a:p>
          <a:p>
            <a:pPr algn="ctr">
              <a:lnSpc>
                <a:spcPts val="3372"/>
              </a:lnSpc>
            </a:pPr>
          </a:p>
          <a:p>
            <a:pPr algn="ctr" marL="0" indent="0" lvl="0">
              <a:lnSpc>
                <a:spcPts val="3372"/>
              </a:lnSpc>
            </a:pPr>
            <a:r>
              <a:rPr lang="en-US" sz="3066" spc="58">
                <a:solidFill>
                  <a:srgbClr val="000000"/>
                </a:solidFill>
                <a:latin typeface="Ovo"/>
                <a:ea typeface="Ovo"/>
                <a:cs typeface="Ovo"/>
                <a:sym typeface="Ovo"/>
              </a:rPr>
              <a:t>Gravity is a manifestation of the massive objects present in the space curvature.</a:t>
            </a:r>
          </a:p>
        </p:txBody>
      </p:sp>
      <p:sp>
        <p:nvSpPr>
          <p:cNvPr name="TextBox 10" id="10"/>
          <p:cNvSpPr txBox="true"/>
          <p:nvPr/>
        </p:nvSpPr>
        <p:spPr>
          <a:xfrm rot="0">
            <a:off x="1328373" y="7800392"/>
            <a:ext cx="4580058" cy="668177"/>
          </a:xfrm>
          <a:prstGeom prst="rect">
            <a:avLst/>
          </a:prstGeom>
        </p:spPr>
        <p:txBody>
          <a:bodyPr anchor="t" rtlCol="false" tIns="0" lIns="0" bIns="0" rIns="0">
            <a:spAutoFit/>
          </a:bodyPr>
          <a:lstStyle/>
          <a:p>
            <a:pPr algn="ctr" marL="0" indent="0" lvl="0">
              <a:lnSpc>
                <a:spcPts val="2602"/>
              </a:lnSpc>
              <a:spcBef>
                <a:spcPct val="0"/>
              </a:spcBef>
            </a:pPr>
          </a:p>
          <a:p>
            <a:pPr algn="ctr" marL="0" indent="0" lvl="0">
              <a:lnSpc>
                <a:spcPts val="2602"/>
              </a:lnSpc>
              <a:spcBef>
                <a:spcPct val="0"/>
              </a:spcBef>
            </a:pPr>
            <a:r>
              <a:rPr lang="en-US" sz="2366" spc="44">
                <a:solidFill>
                  <a:srgbClr val="000000"/>
                </a:solidFill>
                <a:latin typeface="Ovo"/>
                <a:ea typeface="Ovo"/>
                <a:cs typeface="Ovo"/>
                <a:sym typeface="Ovo"/>
              </a:rPr>
              <a:t>(Einstein, 1915).</a:t>
            </a:r>
          </a:p>
        </p:txBody>
      </p:sp>
      <p:sp>
        <p:nvSpPr>
          <p:cNvPr name="TextBox 11" id="11"/>
          <p:cNvSpPr txBox="true"/>
          <p:nvPr/>
        </p:nvSpPr>
        <p:spPr>
          <a:xfrm rot="0">
            <a:off x="7267975" y="5261376"/>
            <a:ext cx="5036804" cy="2885299"/>
          </a:xfrm>
          <a:prstGeom prst="rect">
            <a:avLst/>
          </a:prstGeom>
        </p:spPr>
        <p:txBody>
          <a:bodyPr anchor="t" rtlCol="false" tIns="0" lIns="0" bIns="0" rIns="0">
            <a:spAutoFit/>
          </a:bodyPr>
          <a:lstStyle/>
          <a:p>
            <a:pPr algn="ctr" marL="0" indent="0" lvl="0">
              <a:lnSpc>
                <a:spcPts val="3262"/>
              </a:lnSpc>
              <a:spcBef>
                <a:spcPct val="0"/>
              </a:spcBef>
            </a:pPr>
            <a:r>
              <a:rPr lang="en-US" sz="2966" spc="56">
                <a:solidFill>
                  <a:srgbClr val="000000"/>
                </a:solidFill>
                <a:latin typeface="Ovo"/>
                <a:ea typeface="Ovo"/>
                <a:cs typeface="Ovo"/>
                <a:sym typeface="Ovo"/>
              </a:rPr>
              <a:t>1974, </a:t>
            </a:r>
          </a:p>
          <a:p>
            <a:pPr algn="ctr" marL="0" indent="0" lvl="0">
              <a:lnSpc>
                <a:spcPts val="3262"/>
              </a:lnSpc>
              <a:spcBef>
                <a:spcPct val="0"/>
              </a:spcBef>
            </a:pPr>
            <a:r>
              <a:rPr lang="en-US" sz="2966" spc="56">
                <a:solidFill>
                  <a:srgbClr val="000000"/>
                </a:solidFill>
                <a:latin typeface="Ovo"/>
                <a:ea typeface="Ovo"/>
                <a:cs typeface="Ovo"/>
                <a:sym typeface="Ovo"/>
              </a:rPr>
              <a:t>Taylor-Russell Hulse announced</a:t>
            </a:r>
            <a:r>
              <a:rPr lang="en-US" sz="2966" spc="56">
                <a:solidFill>
                  <a:srgbClr val="FF3131"/>
                </a:solidFill>
                <a:latin typeface="Ovo"/>
                <a:ea typeface="Ovo"/>
                <a:cs typeface="Ovo"/>
                <a:sym typeface="Ovo"/>
              </a:rPr>
              <a:t> the first indirect detection of GWs</a:t>
            </a:r>
            <a:r>
              <a:rPr lang="en-US" sz="2966" spc="56">
                <a:solidFill>
                  <a:srgbClr val="000000"/>
                </a:solidFill>
                <a:latin typeface="Ovo"/>
                <a:ea typeface="Ovo"/>
                <a:cs typeface="Ovo"/>
                <a:sym typeface="Ovo"/>
              </a:rPr>
              <a:t>, evidenced by their radiation effects on a binary pulsar system </a:t>
            </a:r>
          </a:p>
          <a:p>
            <a:pPr algn="ctr" marL="0" indent="0" lvl="0">
              <a:lnSpc>
                <a:spcPts val="3262"/>
              </a:lnSpc>
              <a:spcBef>
                <a:spcPct val="0"/>
              </a:spcBef>
            </a:pPr>
          </a:p>
        </p:txBody>
      </p:sp>
      <p:sp>
        <p:nvSpPr>
          <p:cNvPr name="TextBox 12" id="12"/>
          <p:cNvSpPr txBox="true"/>
          <p:nvPr/>
        </p:nvSpPr>
        <p:spPr>
          <a:xfrm rot="0">
            <a:off x="8492736" y="8245482"/>
            <a:ext cx="2447974" cy="314503"/>
          </a:xfrm>
          <a:prstGeom prst="rect">
            <a:avLst/>
          </a:prstGeom>
        </p:spPr>
        <p:txBody>
          <a:bodyPr anchor="t" rtlCol="false" tIns="0" lIns="0" bIns="0" rIns="0">
            <a:spAutoFit/>
          </a:bodyPr>
          <a:lstStyle/>
          <a:p>
            <a:pPr algn="ctr">
              <a:lnSpc>
                <a:spcPts val="2256"/>
              </a:lnSpc>
              <a:spcBef>
                <a:spcPct val="0"/>
              </a:spcBef>
            </a:pPr>
            <a:r>
              <a:rPr lang="en-US" sz="2256" spc="45">
                <a:solidFill>
                  <a:srgbClr val="000000"/>
                </a:solidFill>
                <a:latin typeface="Ovo"/>
                <a:ea typeface="Ovo"/>
                <a:cs typeface="Ovo"/>
                <a:sym typeface="Ovo"/>
              </a:rPr>
              <a:t>(Taylor et al, 1979)</a:t>
            </a:r>
          </a:p>
        </p:txBody>
      </p:sp>
      <p:sp>
        <p:nvSpPr>
          <p:cNvPr name="TextBox 13" id="13"/>
          <p:cNvSpPr txBox="true"/>
          <p:nvPr/>
        </p:nvSpPr>
        <p:spPr>
          <a:xfrm rot="0">
            <a:off x="13142510" y="5333973"/>
            <a:ext cx="4116790" cy="2887785"/>
          </a:xfrm>
          <a:prstGeom prst="rect">
            <a:avLst/>
          </a:prstGeom>
        </p:spPr>
        <p:txBody>
          <a:bodyPr anchor="t" rtlCol="false" tIns="0" lIns="0" bIns="0" rIns="0">
            <a:spAutoFit/>
          </a:bodyPr>
          <a:lstStyle/>
          <a:p>
            <a:pPr algn="ctr">
              <a:lnSpc>
                <a:spcPts val="2556"/>
              </a:lnSpc>
              <a:spcBef>
                <a:spcPct val="0"/>
              </a:spcBef>
            </a:pPr>
            <a:r>
              <a:rPr lang="en-US" sz="2556" spc="48">
                <a:solidFill>
                  <a:srgbClr val="000000"/>
                </a:solidFill>
                <a:latin typeface="Ovo"/>
                <a:ea typeface="Ovo"/>
                <a:cs typeface="Ovo"/>
                <a:sym typeface="Ovo"/>
              </a:rPr>
              <a:t> 14 -9- 2015. </a:t>
            </a:r>
          </a:p>
          <a:p>
            <a:pPr algn="ctr">
              <a:lnSpc>
                <a:spcPts val="2856"/>
              </a:lnSpc>
              <a:spcBef>
                <a:spcPct val="0"/>
              </a:spcBef>
            </a:pPr>
            <a:r>
              <a:rPr lang="en-US" sz="2856" spc="56">
                <a:solidFill>
                  <a:srgbClr val="FF3131"/>
                </a:solidFill>
                <a:latin typeface="Ovo"/>
                <a:ea typeface="Ovo"/>
                <a:cs typeface="Ovo"/>
                <a:sym typeface="Ovo"/>
              </a:rPr>
              <a:t>The laser interferometer gravitational wave observatory (LIGO) </a:t>
            </a:r>
            <a:r>
              <a:rPr lang="en-US" sz="2856" spc="56">
                <a:solidFill>
                  <a:srgbClr val="000000"/>
                </a:solidFill>
                <a:latin typeface="Ovo"/>
                <a:ea typeface="Ovo"/>
                <a:cs typeface="Ovo"/>
                <a:sym typeface="Ovo"/>
              </a:rPr>
              <a:t>announced the first direct detection of binary</a:t>
            </a:r>
            <a:r>
              <a:rPr lang="en-US" sz="2856" spc="56">
                <a:solidFill>
                  <a:srgbClr val="000000"/>
                </a:solidFill>
                <a:latin typeface="Ovo"/>
                <a:ea typeface="Ovo"/>
                <a:cs typeface="Ovo"/>
                <a:sym typeface="Ovo"/>
              </a:rPr>
              <a:t> black holes sysem.</a:t>
            </a:r>
          </a:p>
        </p:txBody>
      </p:sp>
      <p:sp>
        <p:nvSpPr>
          <p:cNvPr name="TextBox 14" id="14"/>
          <p:cNvSpPr txBox="true"/>
          <p:nvPr/>
        </p:nvSpPr>
        <p:spPr>
          <a:xfrm rot="0">
            <a:off x="13573839" y="8497144"/>
            <a:ext cx="3482082" cy="314503"/>
          </a:xfrm>
          <a:prstGeom prst="rect">
            <a:avLst/>
          </a:prstGeom>
        </p:spPr>
        <p:txBody>
          <a:bodyPr anchor="t" rtlCol="false" tIns="0" lIns="0" bIns="0" rIns="0">
            <a:spAutoFit/>
          </a:bodyPr>
          <a:lstStyle/>
          <a:p>
            <a:pPr algn="ctr">
              <a:lnSpc>
                <a:spcPts val="2256"/>
              </a:lnSpc>
              <a:spcBef>
                <a:spcPct val="0"/>
              </a:spcBef>
            </a:pPr>
            <a:r>
              <a:rPr lang="en-US" sz="2256" spc="45">
                <a:solidFill>
                  <a:srgbClr val="000000"/>
                </a:solidFill>
                <a:latin typeface="Ovo"/>
                <a:ea typeface="Ovo"/>
                <a:cs typeface="Ovo"/>
                <a:sym typeface="Ovo"/>
              </a:rPr>
              <a:t> (B. P. Abbott et al., 2016). </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608339" y="1626142"/>
            <a:ext cx="8800519" cy="7297365"/>
          </a:xfrm>
          <a:custGeom>
            <a:avLst/>
            <a:gdLst/>
            <a:ahLst/>
            <a:cxnLst/>
            <a:rect r="r" b="b" t="t" l="l"/>
            <a:pathLst>
              <a:path h="7297365" w="8800519">
                <a:moveTo>
                  <a:pt x="0" y="0"/>
                </a:moveTo>
                <a:lnTo>
                  <a:pt x="8800519" y="0"/>
                </a:lnTo>
                <a:lnTo>
                  <a:pt x="8800519" y="7297365"/>
                </a:lnTo>
                <a:lnTo>
                  <a:pt x="0" y="7297365"/>
                </a:lnTo>
                <a:lnTo>
                  <a:pt x="0" y="0"/>
                </a:lnTo>
                <a:close/>
              </a:path>
            </a:pathLst>
          </a:custGeom>
          <a:blipFill>
            <a:blip r:embed="rId2"/>
            <a:stretch>
              <a:fillRect l="0" t="0" r="0" b="0"/>
            </a:stretch>
          </a:blipFill>
        </p:spPr>
      </p:sp>
      <p:sp>
        <p:nvSpPr>
          <p:cNvPr name="Freeform 3" id="3"/>
          <p:cNvSpPr/>
          <p:nvPr/>
        </p:nvSpPr>
        <p:spPr>
          <a:xfrm flipH="false" flipV="false" rot="0">
            <a:off x="2749202" y="5690022"/>
            <a:ext cx="2404780" cy="1093382"/>
          </a:xfrm>
          <a:custGeom>
            <a:avLst/>
            <a:gdLst/>
            <a:ahLst/>
            <a:cxnLst/>
            <a:rect r="r" b="b" t="t" l="l"/>
            <a:pathLst>
              <a:path h="1093382" w="2404780">
                <a:moveTo>
                  <a:pt x="0" y="0"/>
                </a:moveTo>
                <a:lnTo>
                  <a:pt x="2404781" y="0"/>
                </a:lnTo>
                <a:lnTo>
                  <a:pt x="2404781" y="1093382"/>
                </a:lnTo>
                <a:lnTo>
                  <a:pt x="0" y="1093382"/>
                </a:lnTo>
                <a:lnTo>
                  <a:pt x="0" y="0"/>
                </a:lnTo>
                <a:close/>
              </a:path>
            </a:pathLst>
          </a:custGeom>
          <a:blipFill>
            <a:blip r:embed="rId3"/>
            <a:stretch>
              <a:fillRect l="0" t="0" r="0" b="0"/>
            </a:stretch>
          </a:blipFill>
        </p:spPr>
      </p:sp>
      <p:sp>
        <p:nvSpPr>
          <p:cNvPr name="TextBox 4" id="4"/>
          <p:cNvSpPr txBox="true"/>
          <p:nvPr/>
        </p:nvSpPr>
        <p:spPr>
          <a:xfrm rot="0">
            <a:off x="4500320" y="615676"/>
            <a:ext cx="9287360" cy="714325"/>
          </a:xfrm>
          <a:prstGeom prst="rect">
            <a:avLst/>
          </a:prstGeom>
        </p:spPr>
        <p:txBody>
          <a:bodyPr anchor="t" rtlCol="false" tIns="0" lIns="0" bIns="0" rIns="0">
            <a:spAutoFit/>
          </a:bodyPr>
          <a:lstStyle/>
          <a:p>
            <a:pPr algn="ctr" marL="0" indent="0" lvl="0">
              <a:lnSpc>
                <a:spcPts val="5520"/>
              </a:lnSpc>
              <a:spcBef>
                <a:spcPct val="0"/>
              </a:spcBef>
            </a:pPr>
            <a:r>
              <a:rPr lang="en-US" sz="4600" spc="-110">
                <a:solidFill>
                  <a:srgbClr val="000000"/>
                </a:solidFill>
                <a:latin typeface="Ovo"/>
                <a:ea typeface="Ovo"/>
                <a:cs typeface="Ovo"/>
                <a:sym typeface="Ovo"/>
              </a:rPr>
              <a:t>How it was detected?</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
        <p:nvSpPr>
          <p:cNvPr name="TextBox 6" id="6"/>
          <p:cNvSpPr txBox="true"/>
          <p:nvPr/>
        </p:nvSpPr>
        <p:spPr>
          <a:xfrm rot="0">
            <a:off x="1641659" y="2160867"/>
            <a:ext cx="4619868" cy="2755438"/>
          </a:xfrm>
          <a:prstGeom prst="rect">
            <a:avLst/>
          </a:prstGeom>
        </p:spPr>
        <p:txBody>
          <a:bodyPr anchor="t" rtlCol="false" tIns="0" lIns="0" bIns="0" rIns="0">
            <a:spAutoFit/>
          </a:bodyPr>
          <a:lstStyle/>
          <a:p>
            <a:pPr algn="ctr">
              <a:lnSpc>
                <a:spcPts val="3099"/>
              </a:lnSpc>
              <a:spcBef>
                <a:spcPct val="0"/>
              </a:spcBef>
            </a:pPr>
            <a:r>
              <a:rPr lang="en-US" sz="3099" spc="58">
                <a:solidFill>
                  <a:srgbClr val="000000"/>
                </a:solidFill>
                <a:latin typeface="Ovo"/>
                <a:ea typeface="Ovo"/>
                <a:cs typeface="Ovo"/>
                <a:sym typeface="Ovo"/>
              </a:rPr>
              <a:t>The challenge of detecting the GWs was to invent a tool that would</a:t>
            </a:r>
          </a:p>
          <a:p>
            <a:pPr algn="ctr">
              <a:lnSpc>
                <a:spcPts val="3099"/>
              </a:lnSpc>
              <a:spcBef>
                <a:spcPct val="0"/>
              </a:spcBef>
            </a:pPr>
            <a:r>
              <a:rPr lang="en-US" sz="3099" spc="61">
                <a:solidFill>
                  <a:srgbClr val="000000"/>
                </a:solidFill>
                <a:latin typeface="Ovo"/>
                <a:ea typeface="Ovo"/>
                <a:cs typeface="Ovo"/>
                <a:sym typeface="Ovo"/>
              </a:rPr>
              <a:t> measure a quantity change by about 10^−21, which is less than the diameter of a proton.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3020936" y="1910624"/>
            <a:ext cx="12246127" cy="7347676"/>
          </a:xfrm>
          <a:custGeom>
            <a:avLst/>
            <a:gdLst/>
            <a:ahLst/>
            <a:cxnLst/>
            <a:rect r="r" b="b" t="t" l="l"/>
            <a:pathLst>
              <a:path h="7347676" w="12246127">
                <a:moveTo>
                  <a:pt x="0" y="0"/>
                </a:moveTo>
                <a:lnTo>
                  <a:pt x="12246128" y="0"/>
                </a:lnTo>
                <a:lnTo>
                  <a:pt x="12246128" y="7347676"/>
                </a:lnTo>
                <a:lnTo>
                  <a:pt x="0" y="7347676"/>
                </a:lnTo>
                <a:lnTo>
                  <a:pt x="0" y="0"/>
                </a:lnTo>
                <a:close/>
              </a:path>
            </a:pathLst>
          </a:custGeom>
          <a:blipFill>
            <a:blip r:embed="rId2"/>
            <a:stretch>
              <a:fillRect l="0" t="0" r="0" b="0"/>
            </a:stretch>
          </a:blipFill>
        </p:spPr>
      </p:sp>
      <p:sp>
        <p:nvSpPr>
          <p:cNvPr name="TextBox 3" id="3"/>
          <p:cNvSpPr txBox="true"/>
          <p:nvPr/>
        </p:nvSpPr>
        <p:spPr>
          <a:xfrm rot="0">
            <a:off x="5332022" y="572301"/>
            <a:ext cx="11292542" cy="1074724"/>
          </a:xfrm>
          <a:prstGeom prst="rect">
            <a:avLst/>
          </a:prstGeom>
        </p:spPr>
        <p:txBody>
          <a:bodyPr anchor="t" rtlCol="false" tIns="0" lIns="0" bIns="0" rIns="0">
            <a:spAutoFit/>
          </a:bodyPr>
          <a:lstStyle/>
          <a:p>
            <a:pPr algn="l">
              <a:lnSpc>
                <a:spcPts val="8073"/>
              </a:lnSpc>
            </a:pPr>
            <a:r>
              <a:rPr lang="en-US" sz="8154" spc="-202">
                <a:solidFill>
                  <a:srgbClr val="000000"/>
                </a:solidFill>
                <a:latin typeface="Ovo"/>
                <a:ea typeface="Ovo"/>
                <a:cs typeface="Ovo"/>
                <a:sym typeface="Ovo"/>
              </a:rPr>
              <a:t>Source and Type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42975"/>
            <a:ext cx="2665839" cy="378485"/>
          </a:xfrm>
          <a:prstGeom prst="rect">
            <a:avLst/>
          </a:prstGeom>
        </p:spPr>
        <p:txBody>
          <a:bodyPr anchor="t" rtlCol="false" tIns="0" lIns="0" bIns="0" rIns="0">
            <a:spAutoFit/>
          </a:bodyPr>
          <a:lstStyle/>
          <a:p>
            <a:pPr algn="ctr">
              <a:lnSpc>
                <a:spcPts val="2763"/>
              </a:lnSpc>
            </a:pPr>
            <a:r>
              <a:rPr lang="en-US" sz="1974" spc="38">
                <a:solidFill>
                  <a:srgbClr val="FFFFFF"/>
                </a:solidFill>
                <a:latin typeface="Now"/>
                <a:ea typeface="Now"/>
                <a:cs typeface="Now"/>
                <a:sym typeface="Now"/>
              </a:rPr>
              <a:t>Thynk Unlimited</a:t>
            </a:r>
          </a:p>
        </p:txBody>
      </p:sp>
      <p:sp>
        <p:nvSpPr>
          <p:cNvPr name="Freeform 3" id="3"/>
          <p:cNvSpPr/>
          <p:nvPr/>
        </p:nvSpPr>
        <p:spPr>
          <a:xfrm flipH="false" flipV="false" rot="0">
            <a:off x="-1868152" y="8139522"/>
            <a:ext cx="7130023" cy="1543842"/>
          </a:xfrm>
          <a:custGeom>
            <a:avLst/>
            <a:gdLst/>
            <a:ahLst/>
            <a:cxnLst/>
            <a:rect r="r" b="b" t="t" l="l"/>
            <a:pathLst>
              <a:path h="1543842" w="7130023">
                <a:moveTo>
                  <a:pt x="0" y="0"/>
                </a:moveTo>
                <a:lnTo>
                  <a:pt x="7130023" y="0"/>
                </a:lnTo>
                <a:lnTo>
                  <a:pt x="7130023" y="1543841"/>
                </a:lnTo>
                <a:lnTo>
                  <a:pt x="0" y="15438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177360" y="-1357360"/>
            <a:ext cx="5081940" cy="2536873"/>
          </a:xfrm>
          <a:custGeom>
            <a:avLst/>
            <a:gdLst/>
            <a:ahLst/>
            <a:cxnLst/>
            <a:rect r="r" b="b" t="t" l="l"/>
            <a:pathLst>
              <a:path h="2536873" w="5081940">
                <a:moveTo>
                  <a:pt x="0" y="0"/>
                </a:moveTo>
                <a:lnTo>
                  <a:pt x="5081940" y="0"/>
                </a:lnTo>
                <a:lnTo>
                  <a:pt x="5081940" y="2536873"/>
                </a:lnTo>
                <a:lnTo>
                  <a:pt x="0" y="25368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1384181" y="8981892"/>
            <a:ext cx="1465962" cy="265425"/>
          </a:xfrm>
          <a:prstGeom prst="rect">
            <a:avLst/>
          </a:prstGeom>
        </p:spPr>
        <p:txBody>
          <a:bodyPr anchor="t" rtlCol="false" tIns="0" lIns="0" bIns="0" rIns="0">
            <a:spAutoFit/>
          </a:bodyPr>
          <a:lstStyle/>
          <a:p>
            <a:pPr algn="r">
              <a:lnSpc>
                <a:spcPts val="2200"/>
              </a:lnSpc>
            </a:pPr>
            <a:r>
              <a:rPr lang="en-US" b="true" sz="2200" spc="43">
                <a:solidFill>
                  <a:srgbClr val="000000"/>
                </a:solidFill>
                <a:latin typeface="Now Bold"/>
                <a:ea typeface="Now Bold"/>
                <a:cs typeface="Now Bold"/>
                <a:sym typeface="Now Bold"/>
              </a:rPr>
              <a:t>Page 03</a:t>
            </a:r>
          </a:p>
        </p:txBody>
      </p:sp>
      <p:sp>
        <p:nvSpPr>
          <p:cNvPr name="Freeform 6" id="6"/>
          <p:cNvSpPr/>
          <p:nvPr/>
        </p:nvSpPr>
        <p:spPr>
          <a:xfrm flipH="false" flipV="false" rot="0">
            <a:off x="2353834" y="1305772"/>
            <a:ext cx="12550865" cy="7337311"/>
          </a:xfrm>
          <a:custGeom>
            <a:avLst/>
            <a:gdLst/>
            <a:ahLst/>
            <a:cxnLst/>
            <a:rect r="r" b="b" t="t" l="l"/>
            <a:pathLst>
              <a:path h="7337311" w="12550865">
                <a:moveTo>
                  <a:pt x="0" y="0"/>
                </a:moveTo>
                <a:lnTo>
                  <a:pt x="12550865" y="0"/>
                </a:lnTo>
                <a:lnTo>
                  <a:pt x="12550865" y="7337311"/>
                </a:lnTo>
                <a:lnTo>
                  <a:pt x="0" y="7337311"/>
                </a:lnTo>
                <a:lnTo>
                  <a:pt x="0" y="0"/>
                </a:lnTo>
                <a:close/>
              </a:path>
            </a:pathLst>
          </a:custGeom>
          <a:blipFill>
            <a:blip r:embed="rId7"/>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09415" y="2071984"/>
            <a:ext cx="6422912" cy="5063318"/>
          </a:xfrm>
          <a:custGeom>
            <a:avLst/>
            <a:gdLst/>
            <a:ahLst/>
            <a:cxnLst/>
            <a:rect r="r" b="b" t="t" l="l"/>
            <a:pathLst>
              <a:path h="5063318" w="6422912">
                <a:moveTo>
                  <a:pt x="0" y="0"/>
                </a:moveTo>
                <a:lnTo>
                  <a:pt x="6422912" y="0"/>
                </a:lnTo>
                <a:lnTo>
                  <a:pt x="6422912" y="5063318"/>
                </a:lnTo>
                <a:lnTo>
                  <a:pt x="0" y="5063318"/>
                </a:lnTo>
                <a:lnTo>
                  <a:pt x="0" y="0"/>
                </a:lnTo>
                <a:close/>
              </a:path>
            </a:pathLst>
          </a:custGeom>
          <a:blipFill>
            <a:blip r:embed="rId2"/>
            <a:stretch>
              <a:fillRect l="0" t="0" r="0" b="0"/>
            </a:stretch>
          </a:blipFill>
        </p:spPr>
      </p:sp>
      <p:sp>
        <p:nvSpPr>
          <p:cNvPr name="TextBox 3" id="3"/>
          <p:cNvSpPr txBox="true"/>
          <p:nvPr/>
        </p:nvSpPr>
        <p:spPr>
          <a:xfrm rot="0">
            <a:off x="3344517" y="633783"/>
            <a:ext cx="13481288" cy="2252203"/>
          </a:xfrm>
          <a:prstGeom prst="rect">
            <a:avLst/>
          </a:prstGeom>
        </p:spPr>
        <p:txBody>
          <a:bodyPr anchor="t" rtlCol="false" tIns="0" lIns="0" bIns="0" rIns="0">
            <a:spAutoFit/>
          </a:bodyPr>
          <a:lstStyle/>
          <a:p>
            <a:pPr algn="l">
              <a:lnSpc>
                <a:spcPts val="4410"/>
              </a:lnSpc>
            </a:pPr>
            <a:r>
              <a:rPr lang="en-US" sz="4455" spc="-106">
                <a:solidFill>
                  <a:srgbClr val="000000"/>
                </a:solidFill>
                <a:latin typeface="Ovo"/>
                <a:ea typeface="Ovo"/>
                <a:cs typeface="Ovo"/>
                <a:sym typeface="Ovo"/>
              </a:rPr>
              <a:t>General Case for the compact binary coalescence </a:t>
            </a:r>
          </a:p>
          <a:p>
            <a:pPr algn="l">
              <a:lnSpc>
                <a:spcPts val="4410"/>
              </a:lnSpc>
            </a:pPr>
          </a:p>
          <a:p>
            <a:pPr algn="l">
              <a:lnSpc>
                <a:spcPts val="4410"/>
              </a:lnSpc>
            </a:pPr>
          </a:p>
          <a:p>
            <a:pPr algn="l">
              <a:lnSpc>
                <a:spcPts val="4410"/>
              </a:lnSpc>
            </a:pPr>
          </a:p>
        </p:txBody>
      </p:sp>
      <p:sp>
        <p:nvSpPr>
          <p:cNvPr name="TextBox 4" id="4"/>
          <p:cNvSpPr txBox="true"/>
          <p:nvPr/>
        </p:nvSpPr>
        <p:spPr>
          <a:xfrm rot="0">
            <a:off x="3731812" y="7387414"/>
            <a:ext cx="10824376" cy="2342258"/>
          </a:xfrm>
          <a:prstGeom prst="rect">
            <a:avLst/>
          </a:prstGeom>
        </p:spPr>
        <p:txBody>
          <a:bodyPr anchor="t" rtlCol="false" tIns="0" lIns="0" bIns="0" rIns="0">
            <a:spAutoFit/>
          </a:bodyPr>
          <a:lstStyle/>
          <a:p>
            <a:pPr algn="ctr">
              <a:lnSpc>
                <a:spcPts val="3717"/>
              </a:lnSpc>
              <a:spcBef>
                <a:spcPct val="0"/>
              </a:spcBef>
            </a:pPr>
            <a:r>
              <a:rPr lang="en-US" sz="2655" spc="-63">
                <a:solidFill>
                  <a:srgbClr val="000000"/>
                </a:solidFill>
                <a:latin typeface="Ovo"/>
                <a:ea typeface="Ovo"/>
                <a:cs typeface="Ovo"/>
                <a:sym typeface="Ovo"/>
              </a:rPr>
              <a:t> Figure 1.4: The strain data of GW190814 for the two interferometers. As the orbit of the rotating binary system shrinks (Inspiral phase), the objects get closer, and the frequency and energy increase until they collide (Merging phase). The system forms either a black hole or neutron star final object, releasing energy differences as GWs (Bailes et al., 2021)</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17259300" y="-1076340"/>
            <a:ext cx="1363016" cy="4668669"/>
          </a:xfrm>
          <a:custGeom>
            <a:avLst/>
            <a:gdLst/>
            <a:ahLst/>
            <a:cxnLst/>
            <a:rect r="r" b="b" t="t" l="l"/>
            <a:pathLst>
              <a:path h="4668669" w="1363016">
                <a:moveTo>
                  <a:pt x="0" y="0"/>
                </a:moveTo>
                <a:lnTo>
                  <a:pt x="1363016" y="0"/>
                </a:lnTo>
                <a:lnTo>
                  <a:pt x="1363016" y="4668669"/>
                </a:lnTo>
                <a:lnTo>
                  <a:pt x="0" y="4668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48685" y="4254736"/>
            <a:ext cx="5436314" cy="888764"/>
          </a:xfrm>
          <a:custGeom>
            <a:avLst/>
            <a:gdLst/>
            <a:ahLst/>
            <a:cxnLst/>
            <a:rect r="r" b="b" t="t" l="l"/>
            <a:pathLst>
              <a:path h="888764" w="5436314">
                <a:moveTo>
                  <a:pt x="0" y="0"/>
                </a:moveTo>
                <a:lnTo>
                  <a:pt x="5436314" y="0"/>
                </a:lnTo>
                <a:lnTo>
                  <a:pt x="5436314" y="888764"/>
                </a:lnTo>
                <a:lnTo>
                  <a:pt x="0" y="888764"/>
                </a:lnTo>
                <a:lnTo>
                  <a:pt x="0" y="0"/>
                </a:lnTo>
                <a:close/>
              </a:path>
            </a:pathLst>
          </a:custGeom>
          <a:blipFill>
            <a:blip r:embed="rId4"/>
            <a:stretch>
              <a:fillRect l="0" t="0" r="0" b="0"/>
            </a:stretch>
          </a:blipFill>
        </p:spPr>
      </p:sp>
      <p:sp>
        <p:nvSpPr>
          <p:cNvPr name="Freeform 4" id="4"/>
          <p:cNvSpPr/>
          <p:nvPr/>
        </p:nvSpPr>
        <p:spPr>
          <a:xfrm flipH="false" flipV="false" rot="0">
            <a:off x="355642" y="6045613"/>
            <a:ext cx="4647324" cy="3463647"/>
          </a:xfrm>
          <a:custGeom>
            <a:avLst/>
            <a:gdLst/>
            <a:ahLst/>
            <a:cxnLst/>
            <a:rect r="r" b="b" t="t" l="l"/>
            <a:pathLst>
              <a:path h="3463647" w="4647324">
                <a:moveTo>
                  <a:pt x="0" y="0"/>
                </a:moveTo>
                <a:lnTo>
                  <a:pt x="4647324" y="0"/>
                </a:lnTo>
                <a:lnTo>
                  <a:pt x="4647324" y="3463647"/>
                </a:lnTo>
                <a:lnTo>
                  <a:pt x="0" y="3463647"/>
                </a:lnTo>
                <a:lnTo>
                  <a:pt x="0" y="0"/>
                </a:lnTo>
                <a:close/>
              </a:path>
            </a:pathLst>
          </a:custGeom>
          <a:blipFill>
            <a:blip r:embed="rId5"/>
            <a:stretch>
              <a:fillRect l="0" t="0" r="0" b="0"/>
            </a:stretch>
          </a:blipFill>
        </p:spPr>
      </p:sp>
      <p:sp>
        <p:nvSpPr>
          <p:cNvPr name="Freeform 5" id="5"/>
          <p:cNvSpPr/>
          <p:nvPr/>
        </p:nvSpPr>
        <p:spPr>
          <a:xfrm flipH="false" flipV="false" rot="0">
            <a:off x="12884984" y="4254736"/>
            <a:ext cx="3832674" cy="3920722"/>
          </a:xfrm>
          <a:custGeom>
            <a:avLst/>
            <a:gdLst/>
            <a:ahLst/>
            <a:cxnLst/>
            <a:rect r="r" b="b" t="t" l="l"/>
            <a:pathLst>
              <a:path h="3920722" w="3832674">
                <a:moveTo>
                  <a:pt x="0" y="0"/>
                </a:moveTo>
                <a:lnTo>
                  <a:pt x="3832674" y="0"/>
                </a:lnTo>
                <a:lnTo>
                  <a:pt x="3832674" y="3920722"/>
                </a:lnTo>
                <a:lnTo>
                  <a:pt x="0" y="3920722"/>
                </a:lnTo>
                <a:lnTo>
                  <a:pt x="0" y="0"/>
                </a:lnTo>
                <a:close/>
              </a:path>
            </a:pathLst>
          </a:custGeom>
          <a:blipFill>
            <a:blip r:embed="rId6"/>
            <a:stretch>
              <a:fillRect l="0" t="0" r="0" b="0"/>
            </a:stretch>
          </a:blipFill>
        </p:spPr>
      </p:sp>
      <p:sp>
        <p:nvSpPr>
          <p:cNvPr name="TextBox 6" id="6"/>
          <p:cNvSpPr txBox="true"/>
          <p:nvPr/>
        </p:nvSpPr>
        <p:spPr>
          <a:xfrm rot="0">
            <a:off x="1028700" y="1661504"/>
            <a:ext cx="3516543" cy="1999831"/>
          </a:xfrm>
          <a:prstGeom prst="rect">
            <a:avLst/>
          </a:prstGeom>
        </p:spPr>
        <p:txBody>
          <a:bodyPr anchor="t" rtlCol="false" tIns="0" lIns="0" bIns="0" rIns="0">
            <a:spAutoFit/>
          </a:bodyPr>
          <a:lstStyle/>
          <a:p>
            <a:pPr algn="ctr">
              <a:lnSpc>
                <a:spcPts val="3184"/>
              </a:lnSpc>
              <a:spcBef>
                <a:spcPct val="0"/>
              </a:spcBef>
            </a:pPr>
            <a:r>
              <a:rPr lang="en-US" sz="2273" spc="44">
                <a:solidFill>
                  <a:srgbClr val="000000"/>
                </a:solidFill>
                <a:latin typeface="Ovo"/>
                <a:ea typeface="Ovo"/>
                <a:cs typeface="Ovo"/>
                <a:sym typeface="Ovo"/>
              </a:rPr>
              <a:t>The main </a:t>
            </a:r>
            <a:r>
              <a:rPr lang="en-US" sz="2273" spc="44">
                <a:solidFill>
                  <a:srgbClr val="000000"/>
                </a:solidFill>
                <a:latin typeface="Ovo"/>
                <a:ea typeface="Ovo"/>
                <a:cs typeface="Ovo"/>
                <a:sym typeface="Ovo"/>
              </a:rPr>
              <a:t>method for dealing with uncertainty in the GW source parameters is achieved by the Bayesian statistic.</a:t>
            </a:r>
          </a:p>
        </p:txBody>
      </p:sp>
      <p:sp>
        <p:nvSpPr>
          <p:cNvPr name="AutoShape 7" id="7"/>
          <p:cNvSpPr/>
          <p:nvPr/>
        </p:nvSpPr>
        <p:spPr>
          <a:xfrm flipH="true" flipV="true">
            <a:off x="4545243" y="2689995"/>
            <a:ext cx="1329084" cy="719629"/>
          </a:xfrm>
          <a:prstGeom prst="line">
            <a:avLst/>
          </a:prstGeom>
          <a:ln cap="flat" w="38100">
            <a:solidFill>
              <a:srgbClr val="000000"/>
            </a:solidFill>
            <a:prstDash val="solid"/>
            <a:headEnd type="none" len="sm" w="sm"/>
            <a:tailEnd type="arrow" len="sm" w="med"/>
          </a:ln>
        </p:spPr>
      </p:sp>
      <p:sp>
        <p:nvSpPr>
          <p:cNvPr name="Freeform 8" id="8"/>
          <p:cNvSpPr/>
          <p:nvPr/>
        </p:nvSpPr>
        <p:spPr>
          <a:xfrm flipH="false" flipV="false" rot="-7144617">
            <a:off x="11906691" y="7061926"/>
            <a:ext cx="490382" cy="1484133"/>
          </a:xfrm>
          <a:custGeom>
            <a:avLst/>
            <a:gdLst/>
            <a:ahLst/>
            <a:cxnLst/>
            <a:rect r="r" b="b" t="t" l="l"/>
            <a:pathLst>
              <a:path h="1484133" w="490382">
                <a:moveTo>
                  <a:pt x="0" y="0"/>
                </a:moveTo>
                <a:lnTo>
                  <a:pt x="490382" y="0"/>
                </a:lnTo>
                <a:lnTo>
                  <a:pt x="490382" y="1484134"/>
                </a:lnTo>
                <a:lnTo>
                  <a:pt x="0" y="14841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6874958" y="2408993"/>
            <a:ext cx="3950445" cy="5951706"/>
          </a:xfrm>
          <a:custGeom>
            <a:avLst/>
            <a:gdLst/>
            <a:ahLst/>
            <a:cxnLst/>
            <a:rect r="r" b="b" t="t" l="l"/>
            <a:pathLst>
              <a:path h="5951706" w="3950445">
                <a:moveTo>
                  <a:pt x="0" y="0"/>
                </a:moveTo>
                <a:lnTo>
                  <a:pt x="3950445" y="0"/>
                </a:lnTo>
                <a:lnTo>
                  <a:pt x="3950445" y="5951706"/>
                </a:lnTo>
                <a:lnTo>
                  <a:pt x="0" y="5951706"/>
                </a:lnTo>
                <a:lnTo>
                  <a:pt x="0" y="0"/>
                </a:lnTo>
                <a:close/>
              </a:path>
            </a:pathLst>
          </a:custGeom>
          <a:blipFill>
            <a:blip r:embed="rId9"/>
            <a:stretch>
              <a:fillRect l="0" t="0" r="0" b="0"/>
            </a:stretch>
          </a:blipFill>
        </p:spPr>
      </p:sp>
      <p:sp>
        <p:nvSpPr>
          <p:cNvPr name="TextBox 10" id="10"/>
          <p:cNvSpPr txBox="true"/>
          <p:nvPr/>
        </p:nvSpPr>
        <p:spPr>
          <a:xfrm rot="0">
            <a:off x="1028700" y="942975"/>
            <a:ext cx="2665839" cy="378485"/>
          </a:xfrm>
          <a:prstGeom prst="rect">
            <a:avLst/>
          </a:prstGeom>
        </p:spPr>
        <p:txBody>
          <a:bodyPr anchor="t" rtlCol="false" tIns="0" lIns="0" bIns="0" rIns="0">
            <a:spAutoFit/>
          </a:bodyPr>
          <a:lstStyle/>
          <a:p>
            <a:pPr algn="ctr">
              <a:lnSpc>
                <a:spcPts val="2763"/>
              </a:lnSpc>
            </a:pPr>
            <a:r>
              <a:rPr lang="en-US" sz="1974" spc="38">
                <a:solidFill>
                  <a:srgbClr val="FFFFFF"/>
                </a:solidFill>
                <a:latin typeface="Now"/>
                <a:ea typeface="Now"/>
                <a:cs typeface="Now"/>
                <a:sym typeface="Now"/>
              </a:rPr>
              <a:t>Thynk Unlimited</a:t>
            </a:r>
          </a:p>
        </p:txBody>
      </p:sp>
      <p:sp>
        <p:nvSpPr>
          <p:cNvPr name="TextBox 11" id="11"/>
          <p:cNvSpPr txBox="true"/>
          <p:nvPr/>
        </p:nvSpPr>
        <p:spPr>
          <a:xfrm rot="0">
            <a:off x="6288841" y="464557"/>
            <a:ext cx="5710319" cy="1710701"/>
          </a:xfrm>
          <a:prstGeom prst="rect">
            <a:avLst/>
          </a:prstGeom>
        </p:spPr>
        <p:txBody>
          <a:bodyPr anchor="t" rtlCol="false" tIns="0" lIns="0" bIns="0" rIns="0">
            <a:spAutoFit/>
          </a:bodyPr>
          <a:lstStyle/>
          <a:p>
            <a:pPr algn="ctr">
              <a:lnSpc>
                <a:spcPts val="6570"/>
              </a:lnSpc>
            </a:pPr>
            <a:r>
              <a:rPr lang="en-US" sz="6637" spc="-165">
                <a:solidFill>
                  <a:srgbClr val="000000"/>
                </a:solidFill>
                <a:latin typeface="Ovo"/>
                <a:ea typeface="Ovo"/>
                <a:cs typeface="Ovo"/>
                <a:sym typeface="Ovo"/>
              </a:rPr>
              <a:t>How can we infer the mass?</a:t>
            </a:r>
          </a:p>
        </p:txBody>
      </p:sp>
      <p:sp>
        <p:nvSpPr>
          <p:cNvPr name="TextBox 12" id="12"/>
          <p:cNvSpPr txBox="true"/>
          <p:nvPr/>
        </p:nvSpPr>
        <p:spPr>
          <a:xfrm rot="0">
            <a:off x="6316179" y="5346746"/>
            <a:ext cx="5068002" cy="1702559"/>
          </a:xfrm>
          <a:prstGeom prst="rect">
            <a:avLst/>
          </a:prstGeom>
        </p:spPr>
        <p:txBody>
          <a:bodyPr anchor="t" rtlCol="false" tIns="0" lIns="0" bIns="0" rIns="0">
            <a:spAutoFit/>
          </a:bodyPr>
          <a:lstStyle/>
          <a:p>
            <a:pPr algn="ctr">
              <a:lnSpc>
                <a:spcPts val="2763"/>
              </a:lnSpc>
              <a:spcBef>
                <a:spcPct val="0"/>
              </a:spcBef>
            </a:pPr>
            <a:r>
              <a:rPr lang="en-US" sz="1974" spc="37">
                <a:solidFill>
                  <a:srgbClr val="000000"/>
                </a:solidFill>
                <a:latin typeface="Ovo"/>
                <a:ea typeface="Ovo"/>
                <a:cs typeface="Ovo"/>
                <a:sym typeface="Ovo"/>
              </a:rPr>
              <a:t>T</a:t>
            </a:r>
            <a:r>
              <a:rPr lang="en-US" sz="1974" spc="37">
                <a:solidFill>
                  <a:srgbClr val="000000"/>
                </a:solidFill>
                <a:latin typeface="Ovo"/>
                <a:ea typeface="Ovo"/>
                <a:cs typeface="Ovo"/>
                <a:sym typeface="Ovo"/>
              </a:rPr>
              <a:t>he prior distribution π(θ | M) , </a:t>
            </a:r>
          </a:p>
          <a:p>
            <a:pPr algn="ctr">
              <a:lnSpc>
                <a:spcPts val="2763"/>
              </a:lnSpc>
              <a:spcBef>
                <a:spcPct val="0"/>
              </a:spcBef>
            </a:pPr>
            <a:r>
              <a:rPr lang="en-US" sz="1974" spc="37">
                <a:solidFill>
                  <a:srgbClr val="000000"/>
                </a:solidFill>
                <a:latin typeface="Ovo"/>
                <a:ea typeface="Ovo"/>
                <a:cs typeface="Ovo"/>
                <a:sym typeface="Ovo"/>
              </a:rPr>
              <a:t> The posterior distribution p(θ | d,M) via the evidence Z(d | M) of the data</a:t>
            </a:r>
          </a:p>
          <a:p>
            <a:pPr algn="ctr">
              <a:lnSpc>
                <a:spcPts val="2763"/>
              </a:lnSpc>
              <a:spcBef>
                <a:spcPct val="0"/>
              </a:spcBef>
            </a:pPr>
          </a:p>
          <a:p>
            <a:pPr algn="ctr">
              <a:lnSpc>
                <a:spcPts val="2763"/>
              </a:lnSpc>
              <a:spcBef>
                <a:spcPct val="0"/>
              </a:spcBef>
            </a:pPr>
            <a:r>
              <a:rPr lang="en-US" sz="1974" spc="38">
                <a:solidFill>
                  <a:srgbClr val="000000"/>
                </a:solidFill>
                <a:latin typeface="Ovo"/>
                <a:ea typeface="Ovo"/>
                <a:cs typeface="Ovo"/>
                <a:sym typeface="Ovo"/>
              </a:rPr>
              <a:t>(Gair, 2019).</a:t>
            </a:r>
          </a:p>
        </p:txBody>
      </p:sp>
      <p:sp>
        <p:nvSpPr>
          <p:cNvPr name="TextBox 13" id="13"/>
          <p:cNvSpPr txBox="true"/>
          <p:nvPr/>
        </p:nvSpPr>
        <p:spPr>
          <a:xfrm rot="0">
            <a:off x="6172179" y="8143875"/>
            <a:ext cx="5356003" cy="1457503"/>
          </a:xfrm>
          <a:prstGeom prst="rect">
            <a:avLst/>
          </a:prstGeom>
        </p:spPr>
        <p:txBody>
          <a:bodyPr anchor="t" rtlCol="false" tIns="0" lIns="0" bIns="0" rIns="0">
            <a:spAutoFit/>
          </a:bodyPr>
          <a:lstStyle/>
          <a:p>
            <a:pPr algn="ctr">
              <a:lnSpc>
                <a:spcPts val="2256"/>
              </a:lnSpc>
            </a:pPr>
            <a:r>
              <a:rPr lang="en-US" sz="2256" spc="42">
                <a:solidFill>
                  <a:srgbClr val="000000"/>
                </a:solidFill>
                <a:latin typeface="Ovo"/>
                <a:ea typeface="Ovo"/>
                <a:cs typeface="Ovo"/>
                <a:sym typeface="Ovo"/>
              </a:rPr>
              <a:t>How do we intreprate the data?</a:t>
            </a:r>
          </a:p>
          <a:p>
            <a:pPr algn="ctr">
              <a:lnSpc>
                <a:spcPts val="2256"/>
              </a:lnSpc>
            </a:pPr>
            <a:r>
              <a:rPr lang="en-US" sz="2256" spc="42">
                <a:solidFill>
                  <a:srgbClr val="000000"/>
                </a:solidFill>
                <a:latin typeface="Ovo"/>
                <a:ea typeface="Ovo"/>
                <a:cs typeface="Ovo"/>
                <a:sym typeface="Ovo"/>
              </a:rPr>
              <a:t>Statistic: </a:t>
            </a:r>
          </a:p>
          <a:p>
            <a:pPr algn="ctr">
              <a:lnSpc>
                <a:spcPts val="2256"/>
              </a:lnSpc>
              <a:spcBef>
                <a:spcPct val="0"/>
              </a:spcBef>
            </a:pPr>
            <a:r>
              <a:rPr lang="en-US" sz="2256" spc="42">
                <a:solidFill>
                  <a:srgbClr val="000000"/>
                </a:solidFill>
                <a:latin typeface="Ovo"/>
                <a:ea typeface="Ovo"/>
                <a:cs typeface="Ovo"/>
                <a:sym typeface="Ovo"/>
              </a:rPr>
              <a:t>Kernel Density function</a:t>
            </a:r>
          </a:p>
          <a:p>
            <a:pPr algn="ctr">
              <a:lnSpc>
                <a:spcPts val="2256"/>
              </a:lnSpc>
              <a:spcBef>
                <a:spcPct val="0"/>
              </a:spcBef>
            </a:pPr>
            <a:r>
              <a:rPr lang="en-US" sz="2256" spc="42">
                <a:solidFill>
                  <a:srgbClr val="000000"/>
                </a:solidFill>
                <a:latin typeface="Ovo"/>
                <a:ea typeface="Ovo"/>
                <a:cs typeface="Ovo"/>
                <a:sym typeface="Ovo"/>
              </a:rPr>
              <a:t>for “skewed” distributions</a:t>
            </a:r>
          </a:p>
          <a:p>
            <a:pPr algn="ctr">
              <a:lnSpc>
                <a:spcPts val="2256"/>
              </a:lnSpc>
              <a:spcBef>
                <a:spcPct val="0"/>
              </a:spcBef>
            </a:pPr>
            <a:r>
              <a:rPr lang="en-US" sz="2256" spc="45">
                <a:solidFill>
                  <a:srgbClr val="000000"/>
                </a:solidFill>
                <a:latin typeface="Ovo"/>
                <a:ea typeface="Ovo"/>
                <a:cs typeface="Ovo"/>
                <a:sym typeface="Ovo"/>
              </a:rPr>
              <a:t> </a:t>
            </a:r>
          </a:p>
        </p:txBody>
      </p:sp>
      <p:sp>
        <p:nvSpPr>
          <p:cNvPr name="TextBox 14" id="14"/>
          <p:cNvSpPr txBox="true"/>
          <p:nvPr/>
        </p:nvSpPr>
        <p:spPr>
          <a:xfrm rot="0">
            <a:off x="991125" y="4283311"/>
            <a:ext cx="3591694" cy="1171753"/>
          </a:xfrm>
          <a:prstGeom prst="rect">
            <a:avLst/>
          </a:prstGeom>
        </p:spPr>
        <p:txBody>
          <a:bodyPr anchor="t" rtlCol="false" tIns="0" lIns="0" bIns="0" rIns="0">
            <a:spAutoFit/>
          </a:bodyPr>
          <a:lstStyle/>
          <a:p>
            <a:pPr algn="ctr">
              <a:lnSpc>
                <a:spcPts val="2256"/>
              </a:lnSpc>
              <a:spcBef>
                <a:spcPct val="0"/>
              </a:spcBef>
            </a:pPr>
            <a:r>
              <a:rPr lang="en-US" sz="2256" spc="45">
                <a:solidFill>
                  <a:srgbClr val="000000"/>
                </a:solidFill>
                <a:latin typeface="Ovo"/>
                <a:ea typeface="Ovo"/>
                <a:cs typeface="Ovo"/>
                <a:sym typeface="Ovo"/>
              </a:rPr>
              <a:t>For model M, let d be the strain data, θ is the set of 15 parameters that we want to estimate. </a:t>
            </a:r>
          </a:p>
        </p:txBody>
      </p:sp>
      <p:sp>
        <p:nvSpPr>
          <p:cNvPr name="TextBox 15" id="15"/>
          <p:cNvSpPr txBox="true"/>
          <p:nvPr/>
        </p:nvSpPr>
        <p:spPr>
          <a:xfrm rot="0">
            <a:off x="13010820" y="2134826"/>
            <a:ext cx="3872712" cy="1457503"/>
          </a:xfrm>
          <a:prstGeom prst="rect">
            <a:avLst/>
          </a:prstGeom>
        </p:spPr>
        <p:txBody>
          <a:bodyPr anchor="t" rtlCol="false" tIns="0" lIns="0" bIns="0" rIns="0">
            <a:spAutoFit/>
          </a:bodyPr>
          <a:lstStyle/>
          <a:p>
            <a:pPr algn="ctr">
              <a:lnSpc>
                <a:spcPts val="2256"/>
              </a:lnSpc>
            </a:pPr>
            <a:r>
              <a:rPr lang="en-US" sz="2256" spc="42">
                <a:solidFill>
                  <a:srgbClr val="000000"/>
                </a:solidFill>
                <a:latin typeface="Ovo"/>
                <a:ea typeface="Ovo"/>
                <a:cs typeface="Ovo"/>
                <a:sym typeface="Ovo"/>
              </a:rPr>
              <a:t>We can ensure </a:t>
            </a:r>
          </a:p>
          <a:p>
            <a:pPr algn="ctr">
              <a:lnSpc>
                <a:spcPts val="2256"/>
              </a:lnSpc>
            </a:pPr>
            <a:r>
              <a:rPr lang="en-US" sz="2256" spc="42">
                <a:solidFill>
                  <a:srgbClr val="000000"/>
                </a:solidFill>
                <a:latin typeface="Ovo"/>
                <a:ea typeface="Ovo"/>
                <a:cs typeface="Ovo"/>
                <a:sym typeface="Ovo"/>
              </a:rPr>
              <a:t>Questions like how massive the objects are?</a:t>
            </a:r>
          </a:p>
          <a:p>
            <a:pPr algn="ctr">
              <a:lnSpc>
                <a:spcPts val="2256"/>
              </a:lnSpc>
            </a:pPr>
            <a:r>
              <a:rPr lang="en-US" sz="2256" spc="42">
                <a:solidFill>
                  <a:srgbClr val="000000"/>
                </a:solidFill>
                <a:latin typeface="Ovo"/>
                <a:ea typeface="Ovo"/>
                <a:cs typeface="Ovo"/>
                <a:sym typeface="Ovo"/>
              </a:rPr>
              <a:t>How fast they are spinning?</a:t>
            </a:r>
          </a:p>
          <a:p>
            <a:pPr algn="ctr">
              <a:lnSpc>
                <a:spcPts val="2256"/>
              </a:lnSpc>
              <a:spcBef>
                <a:spcPct val="0"/>
              </a:spcBef>
            </a:pPr>
            <a:r>
              <a:rPr lang="en-US" sz="2256" spc="45">
                <a:solidFill>
                  <a:srgbClr val="000000"/>
                </a:solidFill>
                <a:latin typeface="Ovo"/>
                <a:ea typeface="Ovo"/>
                <a:cs typeface="Ovo"/>
                <a:sym typeface="Ovo"/>
              </a:rPr>
              <a:t>How far are they?</a:t>
            </a:r>
          </a:p>
        </p:txBody>
      </p:sp>
      <p:sp>
        <p:nvSpPr>
          <p:cNvPr name="AutoShape 16" id="16"/>
          <p:cNvSpPr/>
          <p:nvPr/>
        </p:nvSpPr>
        <p:spPr>
          <a:xfrm flipV="true">
            <a:off x="11826033" y="2849290"/>
            <a:ext cx="1184787" cy="560334"/>
          </a:xfrm>
          <a:prstGeom prst="line">
            <a:avLst/>
          </a:prstGeom>
          <a:ln cap="flat" w="38100">
            <a:solidFill>
              <a:srgbClr val="000000"/>
            </a:solidFill>
            <a:prstDash val="solid"/>
            <a:headEnd type="none" len="sm" w="sm"/>
            <a:tailEnd type="arrow" len="sm" w="med"/>
          </a:ln>
        </p:spPr>
      </p:sp>
      <p:sp>
        <p:nvSpPr>
          <p:cNvPr name="TextBox 17" id="17"/>
          <p:cNvSpPr txBox="true"/>
          <p:nvPr/>
        </p:nvSpPr>
        <p:spPr>
          <a:xfrm rot="-5400000">
            <a:off x="13608515" y="1306530"/>
            <a:ext cx="8534722" cy="824247"/>
          </a:xfrm>
          <a:prstGeom prst="rect">
            <a:avLst/>
          </a:prstGeom>
        </p:spPr>
        <p:txBody>
          <a:bodyPr anchor="t" rtlCol="false" tIns="0" lIns="0" bIns="0" rIns="0">
            <a:spAutoFit/>
          </a:bodyPr>
          <a:lstStyle/>
          <a:p>
            <a:pPr algn="ctr">
              <a:lnSpc>
                <a:spcPts val="6196"/>
              </a:lnSpc>
            </a:pPr>
            <a:r>
              <a:rPr lang="en-US" sz="6259" spc="-156">
                <a:solidFill>
                  <a:srgbClr val="F35C3E"/>
                </a:solidFill>
                <a:latin typeface="Ovo"/>
                <a:ea typeface="Ovo"/>
                <a:cs typeface="Ovo"/>
                <a:sym typeface="Ovo"/>
              </a:rPr>
              <a:t>Theory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7718648" y="5179999"/>
            <a:ext cx="7143041" cy="3158419"/>
          </a:xfrm>
          <a:custGeom>
            <a:avLst/>
            <a:gdLst/>
            <a:ahLst/>
            <a:cxnLst/>
            <a:rect r="r" b="b" t="t" l="l"/>
            <a:pathLst>
              <a:path h="3158419" w="7143041">
                <a:moveTo>
                  <a:pt x="0" y="0"/>
                </a:moveTo>
                <a:lnTo>
                  <a:pt x="7143041" y="0"/>
                </a:lnTo>
                <a:lnTo>
                  <a:pt x="7143041" y="3158419"/>
                </a:lnTo>
                <a:lnTo>
                  <a:pt x="0" y="31584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12897" y="-1076340"/>
            <a:ext cx="1363016" cy="4668669"/>
          </a:xfrm>
          <a:custGeom>
            <a:avLst/>
            <a:gdLst/>
            <a:ahLst/>
            <a:cxnLst/>
            <a:rect r="r" b="b" t="t" l="l"/>
            <a:pathLst>
              <a:path h="4668669" w="1363016">
                <a:moveTo>
                  <a:pt x="0" y="0"/>
                </a:moveTo>
                <a:lnTo>
                  <a:pt x="1363016" y="0"/>
                </a:lnTo>
                <a:lnTo>
                  <a:pt x="1363016" y="4668669"/>
                </a:lnTo>
                <a:lnTo>
                  <a:pt x="0" y="4668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341994" y="8308643"/>
            <a:ext cx="5602751" cy="1213147"/>
          </a:xfrm>
          <a:custGeom>
            <a:avLst/>
            <a:gdLst/>
            <a:ahLst/>
            <a:cxnLst/>
            <a:rect r="r" b="b" t="t" l="l"/>
            <a:pathLst>
              <a:path h="1213147" w="5602751">
                <a:moveTo>
                  <a:pt x="0" y="0"/>
                </a:moveTo>
                <a:lnTo>
                  <a:pt x="5602752" y="0"/>
                </a:lnTo>
                <a:lnTo>
                  <a:pt x="5602752" y="1213147"/>
                </a:lnTo>
                <a:lnTo>
                  <a:pt x="0" y="1213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descr="A black background with a black square  Description automatically generated with medium confidence"/>
          <p:cNvSpPr/>
          <p:nvPr/>
        </p:nvSpPr>
        <p:spPr>
          <a:xfrm flipH="false" flipV="false" rot="0">
            <a:off x="9709754" y="6759208"/>
            <a:ext cx="4134135" cy="1251328"/>
          </a:xfrm>
          <a:custGeom>
            <a:avLst/>
            <a:gdLst/>
            <a:ahLst/>
            <a:cxnLst/>
            <a:rect r="r" b="b" t="t" l="l"/>
            <a:pathLst>
              <a:path h="1251328" w="4134135">
                <a:moveTo>
                  <a:pt x="0" y="0"/>
                </a:moveTo>
                <a:lnTo>
                  <a:pt x="4134136" y="0"/>
                </a:lnTo>
                <a:lnTo>
                  <a:pt x="4134136" y="1251329"/>
                </a:lnTo>
                <a:lnTo>
                  <a:pt x="0" y="1251329"/>
                </a:lnTo>
                <a:lnTo>
                  <a:pt x="0" y="0"/>
                </a:lnTo>
                <a:close/>
              </a:path>
            </a:pathLst>
          </a:custGeom>
          <a:blipFill>
            <a:blip r:embed="rId8"/>
            <a:stretch>
              <a:fillRect l="0" t="0" r="0" b="0"/>
            </a:stretch>
          </a:blipFill>
        </p:spPr>
      </p:sp>
      <p:sp>
        <p:nvSpPr>
          <p:cNvPr name="AutoShape 6" id="6"/>
          <p:cNvSpPr/>
          <p:nvPr/>
        </p:nvSpPr>
        <p:spPr>
          <a:xfrm>
            <a:off x="7686319" y="8633517"/>
            <a:ext cx="1740651" cy="0"/>
          </a:xfrm>
          <a:prstGeom prst="line">
            <a:avLst/>
          </a:prstGeom>
          <a:ln cap="flat" w="38100">
            <a:solidFill>
              <a:srgbClr val="000000"/>
            </a:solidFill>
            <a:prstDash val="solid"/>
            <a:headEnd type="arrow" len="sm" w="med"/>
            <a:tailEnd type="arrow" len="sm" w="med"/>
          </a:ln>
        </p:spPr>
      </p:sp>
      <p:sp>
        <p:nvSpPr>
          <p:cNvPr name="Freeform 7" id="7"/>
          <p:cNvSpPr/>
          <p:nvPr/>
        </p:nvSpPr>
        <p:spPr>
          <a:xfrm flipH="false" flipV="false" rot="0">
            <a:off x="4234557" y="2481492"/>
            <a:ext cx="9202852" cy="3486099"/>
          </a:xfrm>
          <a:custGeom>
            <a:avLst/>
            <a:gdLst/>
            <a:ahLst/>
            <a:cxnLst/>
            <a:rect r="r" b="b" t="t" l="l"/>
            <a:pathLst>
              <a:path h="3486099" w="9202852">
                <a:moveTo>
                  <a:pt x="0" y="0"/>
                </a:moveTo>
                <a:lnTo>
                  <a:pt x="9202852" y="0"/>
                </a:lnTo>
                <a:lnTo>
                  <a:pt x="9202852" y="3486099"/>
                </a:lnTo>
                <a:lnTo>
                  <a:pt x="0" y="3486099"/>
                </a:lnTo>
                <a:lnTo>
                  <a:pt x="0" y="0"/>
                </a:lnTo>
                <a:close/>
              </a:path>
            </a:pathLst>
          </a:custGeom>
          <a:blipFill>
            <a:blip r:embed="rId9"/>
            <a:stretch>
              <a:fillRect l="0" t="0" r="0" b="0"/>
            </a:stretch>
          </a:blipFill>
        </p:spPr>
      </p:sp>
      <p:sp>
        <p:nvSpPr>
          <p:cNvPr name="TextBox 8" id="8"/>
          <p:cNvSpPr txBox="true"/>
          <p:nvPr/>
        </p:nvSpPr>
        <p:spPr>
          <a:xfrm rot="0">
            <a:off x="1028700" y="942975"/>
            <a:ext cx="2665839" cy="378485"/>
          </a:xfrm>
          <a:prstGeom prst="rect">
            <a:avLst/>
          </a:prstGeom>
        </p:spPr>
        <p:txBody>
          <a:bodyPr anchor="t" rtlCol="false" tIns="0" lIns="0" bIns="0" rIns="0">
            <a:spAutoFit/>
          </a:bodyPr>
          <a:lstStyle/>
          <a:p>
            <a:pPr algn="ctr">
              <a:lnSpc>
                <a:spcPts val="2763"/>
              </a:lnSpc>
            </a:pPr>
            <a:r>
              <a:rPr lang="en-US" sz="1974" spc="38">
                <a:solidFill>
                  <a:srgbClr val="FFFFFF"/>
                </a:solidFill>
                <a:latin typeface="Now"/>
                <a:ea typeface="Now"/>
                <a:cs typeface="Now"/>
                <a:sym typeface="Now"/>
              </a:rPr>
              <a:t>Thynk Unlimited</a:t>
            </a:r>
          </a:p>
        </p:txBody>
      </p:sp>
      <p:sp>
        <p:nvSpPr>
          <p:cNvPr name="TextBox 9" id="9"/>
          <p:cNvSpPr txBox="true"/>
          <p:nvPr/>
        </p:nvSpPr>
        <p:spPr>
          <a:xfrm rot="0">
            <a:off x="3189712" y="998181"/>
            <a:ext cx="11292542" cy="1096595"/>
          </a:xfrm>
          <a:prstGeom prst="rect">
            <a:avLst/>
          </a:prstGeom>
        </p:spPr>
        <p:txBody>
          <a:bodyPr anchor="t" rtlCol="false" tIns="0" lIns="0" bIns="0" rIns="0">
            <a:spAutoFit/>
          </a:bodyPr>
          <a:lstStyle/>
          <a:p>
            <a:pPr algn="ctr">
              <a:lnSpc>
                <a:spcPts val="8175"/>
              </a:lnSpc>
            </a:pPr>
            <a:r>
              <a:rPr lang="en-US" sz="8259" spc="-206">
                <a:solidFill>
                  <a:srgbClr val="000000"/>
                </a:solidFill>
                <a:latin typeface="Ovo"/>
                <a:ea typeface="Ovo"/>
                <a:cs typeface="Ovo"/>
                <a:sym typeface="Ovo"/>
              </a:rPr>
              <a:t>Newtonian Framework: </a:t>
            </a:r>
          </a:p>
        </p:txBody>
      </p:sp>
      <p:sp>
        <p:nvSpPr>
          <p:cNvPr name="TextBox 10" id="10"/>
          <p:cNvSpPr txBox="true"/>
          <p:nvPr/>
        </p:nvSpPr>
        <p:spPr>
          <a:xfrm rot="0">
            <a:off x="1903938" y="6352728"/>
            <a:ext cx="6667301" cy="1985690"/>
          </a:xfrm>
          <a:prstGeom prst="rect">
            <a:avLst/>
          </a:prstGeom>
        </p:spPr>
        <p:txBody>
          <a:bodyPr anchor="t" rtlCol="false" tIns="0" lIns="0" bIns="0" rIns="0">
            <a:spAutoFit/>
          </a:bodyPr>
          <a:lstStyle/>
          <a:p>
            <a:pPr algn="ctr">
              <a:lnSpc>
                <a:spcPts val="2627"/>
              </a:lnSpc>
            </a:pPr>
            <a:r>
              <a:rPr lang="en-US" sz="2189">
                <a:solidFill>
                  <a:srgbClr val="000000"/>
                </a:solidFill>
                <a:latin typeface="Ovo"/>
                <a:ea typeface="Ovo"/>
                <a:cs typeface="Ovo"/>
                <a:sym typeface="Ovo"/>
              </a:rPr>
              <a:t> If the binary system is non-compact and closer to the circular orbit, </a:t>
            </a:r>
          </a:p>
          <a:p>
            <a:pPr algn="ctr">
              <a:lnSpc>
                <a:spcPts val="2627"/>
              </a:lnSpc>
            </a:pPr>
          </a:p>
          <a:p>
            <a:pPr algn="ctr">
              <a:lnSpc>
                <a:spcPts val="2627"/>
              </a:lnSpc>
            </a:pPr>
            <a:r>
              <a:rPr lang="en-US" sz="2189">
                <a:solidFill>
                  <a:srgbClr val="000000"/>
                </a:solidFill>
                <a:latin typeface="Ovo"/>
                <a:ea typeface="Ovo"/>
                <a:cs typeface="Ovo"/>
                <a:sym typeface="Ovo"/>
              </a:rPr>
              <a:t>Newtonian regime is valid, and can describe the chirp mass as the “effect mass”</a:t>
            </a:r>
          </a:p>
          <a:p>
            <a:pPr algn="ctr">
              <a:lnSpc>
                <a:spcPts val="2627"/>
              </a:lnSpc>
            </a:pPr>
            <a:r>
              <a:rPr lang="en-US" sz="2189">
                <a:solidFill>
                  <a:srgbClr val="000000"/>
                </a:solidFill>
                <a:latin typeface="Ovo"/>
                <a:ea typeface="Ovo"/>
                <a:cs typeface="Ovo"/>
                <a:sym typeface="Ovo"/>
              </a:rPr>
              <a:t> in term of the masses as:   </a:t>
            </a:r>
          </a:p>
        </p:txBody>
      </p:sp>
      <p:sp>
        <p:nvSpPr>
          <p:cNvPr name="TextBox 11" id="11"/>
          <p:cNvSpPr txBox="true"/>
          <p:nvPr/>
        </p:nvSpPr>
        <p:spPr>
          <a:xfrm rot="-5400000">
            <a:off x="12579816" y="1222042"/>
            <a:ext cx="8534722" cy="824247"/>
          </a:xfrm>
          <a:prstGeom prst="rect">
            <a:avLst/>
          </a:prstGeom>
        </p:spPr>
        <p:txBody>
          <a:bodyPr anchor="t" rtlCol="false" tIns="0" lIns="0" bIns="0" rIns="0">
            <a:spAutoFit/>
          </a:bodyPr>
          <a:lstStyle/>
          <a:p>
            <a:pPr algn="ctr">
              <a:lnSpc>
                <a:spcPts val="6196"/>
              </a:lnSpc>
            </a:pPr>
            <a:r>
              <a:rPr lang="en-US" sz="6259" spc="-156">
                <a:solidFill>
                  <a:srgbClr val="F35C3E"/>
                </a:solidFill>
                <a:latin typeface="Ovo"/>
                <a:ea typeface="Ovo"/>
                <a:cs typeface="Ovo"/>
                <a:sym typeface="Ovo"/>
              </a:rPr>
              <a:t>Theory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DAGZlBl_x68</dc:identifier>
  <dcterms:modified xsi:type="dcterms:W3CDTF">2011-08-01T06:04:30Z</dcterms:modified>
  <cp:revision>1</cp:revision>
  <dc:title>Blue and White Modern Minimal Thesis Defense Presentation (2) (1).pptx</dc:title>
</cp:coreProperties>
</file>